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7" r:id="rId2"/>
    <p:sldId id="260" r:id="rId3"/>
    <p:sldId id="318" r:id="rId4"/>
    <p:sldId id="285" r:id="rId5"/>
    <p:sldId id="297" r:id="rId6"/>
    <p:sldId id="286" r:id="rId7"/>
    <p:sldId id="287" r:id="rId8"/>
    <p:sldId id="319" r:id="rId9"/>
    <p:sldId id="296" r:id="rId10"/>
    <p:sldId id="289" r:id="rId11"/>
    <p:sldId id="293" r:id="rId12"/>
    <p:sldId id="291" r:id="rId13"/>
    <p:sldId id="320" r:id="rId14"/>
    <p:sldId id="292" r:id="rId15"/>
    <p:sldId id="294" r:id="rId16"/>
    <p:sldId id="295" r:id="rId17"/>
    <p:sldId id="299" r:id="rId18"/>
    <p:sldId id="298" r:id="rId19"/>
    <p:sldId id="258" r:id="rId20"/>
    <p:sldId id="300" r:id="rId21"/>
    <p:sldId id="301" r:id="rId22"/>
    <p:sldId id="321" r:id="rId23"/>
    <p:sldId id="302" r:id="rId24"/>
    <p:sldId id="303" r:id="rId25"/>
    <p:sldId id="304" r:id="rId26"/>
    <p:sldId id="307" r:id="rId27"/>
    <p:sldId id="316" r:id="rId28"/>
    <p:sldId id="261" r:id="rId29"/>
    <p:sldId id="308" r:id="rId30"/>
    <p:sldId id="309" r:id="rId31"/>
    <p:sldId id="310" r:id="rId32"/>
    <p:sldId id="317" r:id="rId33"/>
    <p:sldId id="262" r:id="rId34"/>
    <p:sldId id="311" r:id="rId35"/>
    <p:sldId id="312" r:id="rId36"/>
    <p:sldId id="313" r:id="rId37"/>
    <p:sldId id="314" r:id="rId38"/>
    <p:sldId id="315" r:id="rId39"/>
    <p:sldId id="283" r:id="rId40"/>
    <p:sldId id="259" r:id="rId41"/>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68" autoAdjust="0"/>
    <p:restoredTop sz="94660"/>
  </p:normalViewPr>
  <p:slideViewPr>
    <p:cSldViewPr snapToGrid="0">
      <p:cViewPr>
        <p:scale>
          <a:sx n="94" d="100"/>
          <a:sy n="94" d="100"/>
        </p:scale>
        <p:origin x="3072" y="1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2022/3/9</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RCNN算法流程可分为4个步骤 - </a:t>
            </a:r>
          </a:p>
          <a:p>
            <a:r>
              <a:rPr lang="zh-CN" altLang="en-US"/>
              <a:t>一张图像生成1K~2K个候选区域(使用Selective Search方法) - 利用Selective Search算法通过图像 分割的方法得到一些原始区域，然后 使用一些合并策略将这些区域合并， 得到一个层次化的区域结构，而这些 结构就包含着可能需要的物体。</a:t>
            </a:r>
          </a:p>
          <a:p>
            <a:r>
              <a:rPr lang="zh-CN" altLang="en-US"/>
              <a:t>对每个候选区域，使用深度网络提取特征 - 将2000候选区域缩放到227x227pixel，接着 将候选区域输入事先训练好的AlexNet CNN网络 获取4096维的特征得到2000×4096维矩阵。</a:t>
            </a:r>
          </a:p>
          <a:p>
            <a:r>
              <a:rPr lang="zh-CN" altLang="en-US"/>
              <a:t>特征送入每一类的SVM 分类器，判别是否属于该类 - 特征送入每一类的SVM分类器，判定类别</a:t>
            </a:r>
          </a:p>
          <a:p>
            <a:r>
              <a:rPr lang="zh-CN" altLang="en-US"/>
              <a:t>使用回归器精细修正候选框位置</a:t>
            </a:r>
          </a:p>
          <a:p>
            <a:endParaRPr lang="zh-CN" altLang="en-US"/>
          </a:p>
          <a:p>
            <a:r>
              <a:rPr lang="zh-CN" altLang="en-US"/>
              <a:t>主要问题：1.测试速度慢： 测试一张图片约53s(CPU)。用Selective Search算法 提取候选框用时约2秒，一张图像内候选框之间存在大量重叠，提取特征操作冗余。</a:t>
            </a:r>
          </a:p>
          <a:p>
            <a:endParaRPr lang="zh-CN" altLang="en-US"/>
          </a:p>
        </p:txBody>
      </p:sp>
    </p:spTree>
    <p:extLst>
      <p:ext uri="{BB962C8B-B14F-4D97-AF65-F5344CB8AC3E}">
        <p14:creationId xmlns:p14="http://schemas.microsoft.com/office/powerpoint/2010/main" val="153434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RCNN算法流程可分为4个步骤 - </a:t>
            </a:r>
          </a:p>
          <a:p>
            <a:r>
              <a:rPr lang="zh-CN" altLang="en-US"/>
              <a:t>一张图像生成1K~2K个候选区域(使用Selective Search方法) - 利用Selective Search算法通过图像 分割的方法得到一些原始区域，然后 使用一些合并策略将这些区域合并， 得到一个层次化的区域结构，而这些 结构就包含着可能需要的物体。</a:t>
            </a:r>
          </a:p>
          <a:p>
            <a:r>
              <a:rPr lang="zh-CN" altLang="en-US"/>
              <a:t>对每个候选区域，使用深度网络提取特征 - 将2000候选区域缩放到227x227pixel，接着 将候选区域输入事先训练好的AlexNet CNN网络 获取4096维的特征得到2000×4096维矩阵。</a:t>
            </a:r>
          </a:p>
          <a:p>
            <a:r>
              <a:rPr lang="zh-CN" altLang="en-US"/>
              <a:t>特征送入每一类的SVM 分类器，判别是否属于该类 - 特征送入每一类的SVM分类器，判定类别</a:t>
            </a:r>
          </a:p>
          <a:p>
            <a:r>
              <a:rPr lang="zh-CN" altLang="en-US"/>
              <a:t>使用回归器精细修正候选框位置</a:t>
            </a:r>
          </a:p>
          <a:p>
            <a:endParaRPr lang="zh-CN" altLang="en-US"/>
          </a:p>
          <a:p>
            <a:r>
              <a:rPr lang="zh-CN" altLang="en-US"/>
              <a:t>主要问题：1.测试速度慢： 测试一张图片约53s(CPU)。用Selective Search算法 提取候选框用时约2秒，一张图像内候选框之间存在大量重叠，提取特征操作冗余。</a:t>
            </a:r>
          </a:p>
          <a:p>
            <a:endParaRPr lang="zh-CN" altLang="en-US"/>
          </a:p>
        </p:txBody>
      </p:sp>
    </p:spTree>
    <p:extLst>
      <p:ext uri="{BB962C8B-B14F-4D97-AF65-F5344CB8AC3E}">
        <p14:creationId xmlns:p14="http://schemas.microsoft.com/office/powerpoint/2010/main" val="2848966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RCNN算法流程可分为4个步骤 - </a:t>
            </a:r>
          </a:p>
          <a:p>
            <a:r>
              <a:rPr lang="zh-CN" altLang="en-US"/>
              <a:t>一张图像生成1K~2K个候选区域(使用Selective Search方法) - 利用Selective Search算法通过图像 分割的方法得到一些原始区域，然后 使用一些合并策略将这些区域合并， 得到一个层次化的区域结构，而这些 结构就包含着可能需要的物体。</a:t>
            </a:r>
          </a:p>
          <a:p>
            <a:r>
              <a:rPr lang="zh-CN" altLang="en-US"/>
              <a:t>对每个候选区域，使用深度网络提取特征 - 将2000候选区域缩放到227x227pixel，接着 将候选区域输入事先训练好的AlexNet CNN网络 获取4096维的特征得到2000×4096维矩阵。</a:t>
            </a:r>
          </a:p>
          <a:p>
            <a:r>
              <a:rPr lang="zh-CN" altLang="en-US"/>
              <a:t>特征送入每一类的SVM 分类器，判别是否属于该类 - 特征送入每一类的SVM分类器，判定类别</a:t>
            </a:r>
          </a:p>
          <a:p>
            <a:r>
              <a:rPr lang="zh-CN" altLang="en-US"/>
              <a:t>使用回归器精细修正候选框位置</a:t>
            </a:r>
          </a:p>
          <a:p>
            <a:endParaRPr lang="zh-CN" altLang="en-US"/>
          </a:p>
          <a:p>
            <a:r>
              <a:rPr lang="zh-CN" altLang="en-US"/>
              <a:t>主要问题：1.测试速度慢： 测试一张图片约53s(CPU)。用Selective Search算法 提取候选框用时约2秒，一张图像内候选框之间存在大量重叠，提取特征操作冗余。</a:t>
            </a:r>
          </a:p>
          <a:p>
            <a:endParaRPr lang="zh-CN" altLang="en-US"/>
          </a:p>
        </p:txBody>
      </p:sp>
    </p:spTree>
    <p:extLst>
      <p:ext uri="{BB962C8B-B14F-4D97-AF65-F5344CB8AC3E}">
        <p14:creationId xmlns:p14="http://schemas.microsoft.com/office/powerpoint/2010/main" val="3176498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非极大值抑制（Non-Maximum Suppression，NMS），顾名思义就是抑制不是极大值的元素，可以理解为局部最大搜索。</a:t>
            </a:r>
          </a:p>
          <a:p>
            <a:endParaRPr lang="zh-CN" altLang="en-US"/>
          </a:p>
          <a:p>
            <a:r>
              <a:rPr lang="zh-CN" altLang="en-US"/>
              <a:t>过程：寻找得分最高的目标 计算其他目标与该目标的iou值 删除所有iou值大于给定阈值的目标</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非极大值抑制（Non-Maximum Suppression，NMS），顾名思义就是抑制不是极大值的元素，可以理解为局部最大搜索。</a:t>
            </a:r>
          </a:p>
          <a:p>
            <a:endParaRPr lang="zh-CN" altLang="en-US"/>
          </a:p>
          <a:p>
            <a:r>
              <a:rPr lang="zh-CN" altLang="en-US"/>
              <a:t>过程：寻找得分最高的目标 计算其他目标与该目标的iou值 删除所有iou值大于给定阈值的目标</a:t>
            </a:r>
          </a:p>
        </p:txBody>
      </p:sp>
    </p:spTree>
    <p:extLst>
      <p:ext uri="{BB962C8B-B14F-4D97-AF65-F5344CB8AC3E}">
        <p14:creationId xmlns:p14="http://schemas.microsoft.com/office/powerpoint/2010/main" val="4109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非极大值抑制（Non-Maximum Suppression，NMS），顾名思义就是抑制不是极大值的元素，可以理解为局部最大搜索。</a:t>
            </a:r>
          </a:p>
          <a:p>
            <a:endParaRPr lang="zh-CN" altLang="en-US"/>
          </a:p>
          <a:p>
            <a:r>
              <a:rPr lang="zh-CN" altLang="en-US"/>
              <a:t>过程：寻找得分最高的目标 计算其他目标与该目标的iou值 删除所有iou值大于给定阈值的目标</a:t>
            </a:r>
          </a:p>
        </p:txBody>
      </p:sp>
    </p:spTree>
    <p:extLst>
      <p:ext uri="{BB962C8B-B14F-4D97-AF65-F5344CB8AC3E}">
        <p14:creationId xmlns:p14="http://schemas.microsoft.com/office/powerpoint/2010/main" val="1148729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首先还是采用selective search提取2000个候选框，然后，使用一个神经网络对全图进行特征提取。接着，使用一个RoI Pooling Layer在全图特征上摘取每一个RoI对应的特征，再通过全连接层(FC Layer)进行分类与包围框的修正。取代R-CNN的串行特征提取方式，直接采用一个神经网络对全图提取特征(这也是为什么需要RoI Pooling的原因)</a:t>
            </a:r>
            <a:r>
              <a:rPr lang="en-US" altLang="zh-CN"/>
              <a:t>.</a:t>
            </a:r>
            <a:endParaRPr lang="zh-CN" altLang="en-US"/>
          </a:p>
          <a:p>
            <a:endParaRPr lang="zh-CN" altLang="en-US"/>
          </a:p>
          <a:p>
            <a:r>
              <a:rPr lang="en-US" altLang="zh-CN"/>
              <a:t>roi pooling</a:t>
            </a:r>
            <a:r>
              <a:rPr lang="zh-CN" altLang="en-US"/>
              <a:t>的流程</a:t>
            </a:r>
          </a:p>
          <a:p>
            <a:endParaRPr lang="zh-CN" altLang="en-US"/>
          </a:p>
          <a:p>
            <a:r>
              <a:rPr lang="zh-CN" altLang="en-US"/>
              <a:t>假设现在我们有一个8x8大小的feature map，我们要在这个feature map上得到ROI，并且进行ROI pooling到2x2大小的输出。</a:t>
            </a:r>
          </a:p>
          <a:p>
            <a:endParaRPr lang="zh-CN" altLang="en-US"/>
          </a:p>
          <a:p>
            <a:r>
              <a:rPr lang="zh-CN" altLang="en-US"/>
              <a:t>假设ROI的bounding box为</a:t>
            </a:r>
            <a:r>
              <a:rPr lang="en-US" altLang="zh-CN"/>
              <a:t>[0,3,7,8],将它划分为2x2的网格，因为ROI的长宽除以2是不能整除的，所以会出现每个格子大小不一样的情况。</a:t>
            </a:r>
          </a:p>
          <a:p>
            <a:endParaRPr lang="en-US" altLang="zh-CN"/>
          </a:p>
          <a:p>
            <a:r>
              <a:rPr lang="en-US" altLang="zh-CN"/>
              <a:t>进行max pooling的最终2x2的输出</a:t>
            </a:r>
          </a:p>
          <a:p>
            <a:endParaRPr lang="en-US" altLang="zh-CN"/>
          </a:p>
          <a:p>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首先还是采用selective search提取2000个候选框，然后，使用一个神经网络对全图进行特征提取。接着，使用一个RoI Pooling Layer在全图特征上摘取每一个RoI对应的特征，再通过全连接层(FC Layer)进行分类与包围框的修正。取代R-CNN的串行特征提取方式，直接采用一个神经网络对全图提取特征(这也是为什么需要RoI Pooling的原因)</a:t>
            </a:r>
            <a:r>
              <a:rPr lang="en-US" altLang="zh-CN"/>
              <a:t>.</a:t>
            </a:r>
            <a:endParaRPr lang="zh-CN" altLang="en-US"/>
          </a:p>
          <a:p>
            <a:endParaRPr lang="zh-CN" altLang="en-US"/>
          </a:p>
          <a:p>
            <a:r>
              <a:rPr lang="en-US" altLang="zh-CN"/>
              <a:t>roi pooling</a:t>
            </a:r>
            <a:r>
              <a:rPr lang="zh-CN" altLang="en-US"/>
              <a:t>的流程</a:t>
            </a:r>
          </a:p>
          <a:p>
            <a:endParaRPr lang="zh-CN" altLang="en-US"/>
          </a:p>
          <a:p>
            <a:r>
              <a:rPr lang="zh-CN" altLang="en-US"/>
              <a:t>假设现在我们有一个8x8大小的feature map，我们要在这个feature map上得到ROI，并且进行ROI pooling到2x2大小的输出。</a:t>
            </a:r>
          </a:p>
          <a:p>
            <a:endParaRPr lang="zh-CN" altLang="en-US"/>
          </a:p>
          <a:p>
            <a:r>
              <a:rPr lang="zh-CN" altLang="en-US"/>
              <a:t>假设ROI的bounding box为</a:t>
            </a:r>
            <a:r>
              <a:rPr lang="en-US" altLang="zh-CN"/>
              <a:t>[0,3,7,8],将它划分为2x2的网格，因为ROI的长宽除以2是不能整除的，所以会出现每个格子大小不一样的情况。</a:t>
            </a:r>
          </a:p>
          <a:p>
            <a:endParaRPr lang="en-US" altLang="zh-CN"/>
          </a:p>
          <a:p>
            <a:r>
              <a:rPr lang="en-US" altLang="zh-CN"/>
              <a:t>进行max pooling的最终2x2的输出</a:t>
            </a:r>
          </a:p>
          <a:p>
            <a:endParaRPr lang="en-US" altLang="zh-CN"/>
          </a:p>
          <a:p>
            <a:endParaRPr lang="en-US" altLang="zh-CN"/>
          </a:p>
        </p:txBody>
      </p:sp>
    </p:spTree>
    <p:extLst>
      <p:ext uri="{BB962C8B-B14F-4D97-AF65-F5344CB8AC3E}">
        <p14:creationId xmlns:p14="http://schemas.microsoft.com/office/powerpoint/2010/main" val="2016834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首先还是采用selective search提取2000个候选框，然后，使用一个神经网络对全图进行特征提取。接着，使用一个RoI Pooling Layer在全图特征上摘取每一个RoI对应的特征，再通过全连接层(FC Layer)进行分类与包围框的修正。取代R-CNN的串行特征提取方式，直接采用一个神经网络对全图提取特征(这也是为什么需要RoI Pooling的原因)</a:t>
            </a:r>
            <a:r>
              <a:rPr lang="en-US" altLang="zh-CN"/>
              <a:t>.</a:t>
            </a:r>
            <a:endParaRPr lang="zh-CN" altLang="en-US"/>
          </a:p>
          <a:p>
            <a:endParaRPr lang="zh-CN" altLang="en-US"/>
          </a:p>
          <a:p>
            <a:r>
              <a:rPr lang="en-US" altLang="zh-CN"/>
              <a:t>roi pooling</a:t>
            </a:r>
            <a:r>
              <a:rPr lang="zh-CN" altLang="en-US"/>
              <a:t>的流程</a:t>
            </a:r>
          </a:p>
          <a:p>
            <a:endParaRPr lang="zh-CN" altLang="en-US"/>
          </a:p>
          <a:p>
            <a:r>
              <a:rPr lang="zh-CN" altLang="en-US"/>
              <a:t>假设现在我们有一个8x8大小的feature map，我们要在这个feature map上得到ROI，并且进行ROI pooling到2x2大小的输出。</a:t>
            </a:r>
          </a:p>
          <a:p>
            <a:endParaRPr lang="zh-CN" altLang="en-US"/>
          </a:p>
          <a:p>
            <a:r>
              <a:rPr lang="zh-CN" altLang="en-US"/>
              <a:t>假设ROI的bounding box为</a:t>
            </a:r>
            <a:r>
              <a:rPr lang="en-US" altLang="zh-CN"/>
              <a:t>[0,3,7,8],将它划分为2x2的网格，因为ROI的长宽除以2是不能整除的，所以会出现每个格子大小不一样的情况。</a:t>
            </a:r>
          </a:p>
          <a:p>
            <a:endParaRPr lang="en-US" altLang="zh-CN"/>
          </a:p>
          <a:p>
            <a:r>
              <a:rPr lang="en-US" altLang="zh-CN"/>
              <a:t>进行max pooling的最终2x2的输出</a:t>
            </a:r>
          </a:p>
          <a:p>
            <a:endParaRPr lang="en-US" altLang="zh-CN"/>
          </a:p>
          <a:p>
            <a:endParaRPr lang="en-US" altLang="zh-CN"/>
          </a:p>
        </p:txBody>
      </p:sp>
    </p:spTree>
    <p:extLst>
      <p:ext uri="{BB962C8B-B14F-4D97-AF65-F5344CB8AC3E}">
        <p14:creationId xmlns:p14="http://schemas.microsoft.com/office/powerpoint/2010/main" val="1179022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首先还是采用selective search提取2000个候选框，然后，使用一个神经网络对全图进行特征提取。接着，使用一个RoI Pooling Layer在全图特征上摘取每一个RoI对应的特征，再通过全连接层(FC Layer)进行分类与包围框的修正。取代R-CNN的串行特征提取方式，直接采用一个神经网络对全图提取特征(这也是为什么需要RoI Pooling的原因)</a:t>
            </a:r>
            <a:r>
              <a:rPr lang="en-US" altLang="zh-CN"/>
              <a:t>.</a:t>
            </a:r>
            <a:endParaRPr lang="zh-CN" altLang="en-US"/>
          </a:p>
          <a:p>
            <a:endParaRPr lang="zh-CN" altLang="en-US"/>
          </a:p>
          <a:p>
            <a:r>
              <a:rPr lang="en-US" altLang="zh-CN"/>
              <a:t>roi pooling</a:t>
            </a:r>
            <a:r>
              <a:rPr lang="zh-CN" altLang="en-US"/>
              <a:t>的流程</a:t>
            </a:r>
          </a:p>
          <a:p>
            <a:endParaRPr lang="zh-CN" altLang="en-US"/>
          </a:p>
          <a:p>
            <a:r>
              <a:rPr lang="zh-CN" altLang="en-US"/>
              <a:t>假设现在我们有一个8x8大小的feature map，我们要在这个feature map上得到ROI，并且进行ROI pooling到2x2大小的输出。</a:t>
            </a:r>
          </a:p>
          <a:p>
            <a:endParaRPr lang="zh-CN" altLang="en-US"/>
          </a:p>
          <a:p>
            <a:r>
              <a:rPr lang="zh-CN" altLang="en-US"/>
              <a:t>假设ROI的bounding box为</a:t>
            </a:r>
            <a:r>
              <a:rPr lang="en-US" altLang="zh-CN"/>
              <a:t>[0,3,7,8],将它划分为2x2的网格，因为ROI的长宽除以2是不能整除的，所以会出现每个格子大小不一样的情况。</a:t>
            </a:r>
          </a:p>
          <a:p>
            <a:endParaRPr lang="en-US" altLang="zh-CN"/>
          </a:p>
          <a:p>
            <a:r>
              <a:rPr lang="en-US" altLang="zh-CN"/>
              <a:t>进行max pooling的最终2x2的输出</a:t>
            </a:r>
          </a:p>
          <a:p>
            <a:endParaRPr lang="en-US" altLang="zh-CN"/>
          </a:p>
          <a:p>
            <a:endParaRPr lang="en-US" altLang="zh-CN"/>
          </a:p>
        </p:txBody>
      </p:sp>
    </p:spTree>
    <p:extLst>
      <p:ext uri="{BB962C8B-B14F-4D97-AF65-F5344CB8AC3E}">
        <p14:creationId xmlns:p14="http://schemas.microsoft.com/office/powerpoint/2010/main" val="34487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pPr marL="171450" indent="-171450">
              <a:buFont typeface="Wingdings" panose="05000000000000000000" charset="0"/>
              <a:buChar char=""/>
            </a:pPr>
            <a:r>
              <a:rPr lang="zh-CN" altLang="en-US"/>
              <a:t>以经典的图像分类问题举例，现在有一个训练集和测试集，测试集中包含有不存在于训练集中的"未知类别"，</a:t>
            </a:r>
          </a:p>
          <a:p>
            <a:r>
              <a:rPr lang="zh-CN" altLang="en-US"/>
              <a:t>"zero-shot learning"研究的问题就是如何利用训练集中"已知类别"的数据以及"未知类别"与"已知类别"之间存在的隐式关系，</a:t>
            </a:r>
          </a:p>
          <a:p>
            <a:r>
              <a:rPr lang="zh-CN" altLang="en-US"/>
              <a:t>从而能够正确预测出"未知类别"。</a:t>
            </a:r>
          </a:p>
          <a:p>
            <a:pPr marL="171450" indent="-171450">
              <a:buFont typeface="Wingdings" panose="05000000000000000000" charset="0"/>
              <a:buChar char=""/>
            </a:pPr>
            <a:r>
              <a:rPr lang="zh-CN" altLang="en-US">
                <a:sym typeface="+mn-ea"/>
              </a:rPr>
              <a:t>上图是一个zero-shot检测器的例子。在基础类别(紫色)上训练ViLD之后，</a:t>
            </a:r>
            <a:endParaRPr lang="zh-CN" altLang="en-US"/>
          </a:p>
          <a:p>
            <a:r>
              <a:rPr lang="zh-CN" altLang="en-US">
                <a:sym typeface="+mn-ea"/>
              </a:rPr>
              <a:t>我们可以使用新增类别(粉红色)的文本嵌入来检测训练数据集中不存在的新增类别。</a:t>
            </a:r>
          </a:p>
          <a:p>
            <a:r>
              <a:rPr lang="zh-CN" altLang="en-US"/>
              <a:t>上述的基类是紫色的比如</a:t>
            </a:r>
            <a:r>
              <a:rPr lang="en-US" altLang="zh-CN"/>
              <a:t>toy</a:t>
            </a:r>
            <a:r>
              <a:rPr lang="zh-CN" altLang="en-US"/>
              <a:t>，粉色的类别是</a:t>
            </a:r>
            <a:r>
              <a:rPr lang="en-US" altLang="zh-CN"/>
              <a:t>green toy</a:t>
            </a:r>
            <a:r>
              <a:rPr lang="zh-CN" altLang="en-US"/>
              <a:t>的</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首先还是采用selective search提取2000个候选框，然后，使用一个神经网络对全图进行特征提取。接着，使用一个RoI Pooling Layer在全图特征上摘取每一个RoI对应的特征，再通过全连接层(FC Layer)进行分类与包围框的修正。取代R-CNN的串行特征提取方式，直接采用一个神经网络对全图提取特征(这也是为什么需要RoI Pooling的原因)</a:t>
            </a:r>
            <a:r>
              <a:rPr lang="en-US" altLang="zh-CN"/>
              <a:t>.</a:t>
            </a:r>
            <a:endParaRPr lang="zh-CN" altLang="en-US"/>
          </a:p>
          <a:p>
            <a:endParaRPr lang="zh-CN" altLang="en-US"/>
          </a:p>
          <a:p>
            <a:r>
              <a:rPr lang="en-US" altLang="zh-CN"/>
              <a:t>roi pooling</a:t>
            </a:r>
            <a:r>
              <a:rPr lang="zh-CN" altLang="en-US"/>
              <a:t>的流程</a:t>
            </a:r>
          </a:p>
          <a:p>
            <a:endParaRPr lang="zh-CN" altLang="en-US"/>
          </a:p>
          <a:p>
            <a:r>
              <a:rPr lang="zh-CN" altLang="en-US"/>
              <a:t>假设现在我们有一个8x8大小的feature map，我们要在这个feature map上得到ROI，并且进行ROI pooling到2x2大小的输出。</a:t>
            </a:r>
          </a:p>
          <a:p>
            <a:endParaRPr lang="zh-CN" altLang="en-US"/>
          </a:p>
          <a:p>
            <a:r>
              <a:rPr lang="zh-CN" altLang="en-US"/>
              <a:t>假设ROI的bounding box为</a:t>
            </a:r>
            <a:r>
              <a:rPr lang="en-US" altLang="zh-CN"/>
              <a:t>[0,3,7,8],将它划分为2x2的网格，因为ROI的长宽除以2是不能整除的，所以会出现每个格子大小不一样的情况。</a:t>
            </a:r>
          </a:p>
          <a:p>
            <a:endParaRPr lang="en-US" altLang="zh-CN"/>
          </a:p>
          <a:p>
            <a:r>
              <a:rPr lang="en-US" altLang="zh-CN"/>
              <a:t>进行max pooling的最终2x2的输出</a:t>
            </a:r>
          </a:p>
          <a:p>
            <a:endParaRPr lang="en-US" altLang="zh-CN"/>
          </a:p>
          <a:p>
            <a:endParaRPr lang="en-US" altLang="zh-CN"/>
          </a:p>
        </p:txBody>
      </p:sp>
    </p:spTree>
    <p:extLst>
      <p:ext uri="{BB962C8B-B14F-4D97-AF65-F5344CB8AC3E}">
        <p14:creationId xmlns:p14="http://schemas.microsoft.com/office/powerpoint/2010/main" val="4062799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1. 为了适配CLIP将分类任务和定位任务解耦，导致Mask R-CNN部分需要将所有目标类别的语义和位置信息整合成一个，</a:t>
            </a:r>
          </a:p>
          <a:p>
            <a:r>
              <a:rPr lang="zh-CN" altLang="en-US"/>
              <a:t>同时由于缺乏分类任务的指导，一定程度上引起了模型定位任务的表现下降，这在文中失败案例分析部分也有体现。</a:t>
            </a:r>
          </a:p>
          <a:p>
            <a:endParaRPr lang="zh-CN" altLang="en-US"/>
          </a:p>
          <a:p>
            <a:r>
              <a:rPr lang="zh-CN" altLang="en-US"/>
              <a:t>2. zero-shot分类部分整体来看更像是一个ensemble的方案，虽然文章这样设计的初衷是为了让两个分支分别侧重已知类别与未知类别的预测，但是只保留一个分支并不影响模型的功能，是否还能进行进一步的精简呢？</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11455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68326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RCNN算法流程可分为4个步骤 - </a:t>
            </a:r>
          </a:p>
          <a:p>
            <a:r>
              <a:rPr lang="zh-CN" altLang="en-US"/>
              <a:t>一张图像生成1K~2K个候选区域(使用Selective Search方法) - 利用Selective Search算法通过图像 分割的方法得到一些原始区域，然后 使用一些合并策略将这些区域合并， 得到一个层次化的区域结构，而这些 结构就包含着可能需要的物体。</a:t>
            </a:r>
          </a:p>
          <a:p>
            <a:r>
              <a:rPr lang="zh-CN" altLang="en-US"/>
              <a:t>对每个候选区域，使用深度网络提取特征 - 将2000候选区域缩放到227x227pixel，接着 将候选区域输入事先训练好的AlexNet CNN网络 获取4096维的特征得到2000×4096维矩阵。</a:t>
            </a:r>
          </a:p>
          <a:p>
            <a:r>
              <a:rPr lang="zh-CN" altLang="en-US"/>
              <a:t>特征送入每一类的SVM 分类器，判别是否属于该类 - 特征送入每一类的SVM分类器，判定类别</a:t>
            </a:r>
          </a:p>
          <a:p>
            <a:r>
              <a:rPr lang="zh-CN" altLang="en-US"/>
              <a:t>使用回归器精细修正候选框位置</a:t>
            </a:r>
          </a:p>
          <a:p>
            <a:endParaRPr lang="zh-CN" altLang="en-US"/>
          </a:p>
          <a:p>
            <a:r>
              <a:rPr lang="zh-CN" altLang="en-US"/>
              <a:t>主要问题：1.测试速度慢： 测试一张图片约53s(CPU)。用Selective Search算法 提取候选框用时约2秒，一张图像内候选框之间存在大量重叠，提取特征操作冗余。</a:t>
            </a: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RCNN算法流程可分为4个步骤 - </a:t>
            </a:r>
          </a:p>
          <a:p>
            <a:r>
              <a:rPr lang="zh-CN" altLang="en-US"/>
              <a:t>一张图像生成1K~2K个候选区域(使用Selective Search方法) - 利用Selective Search算法通过图像 分割的方法得到一些原始区域，然后 使用一些合并策略将这些区域合并， 得到一个层次化的区域结构，而这些 结构就包含着可能需要的物体。</a:t>
            </a:r>
          </a:p>
          <a:p>
            <a:r>
              <a:rPr lang="zh-CN" altLang="en-US"/>
              <a:t>对每个候选区域，使用深度网络提取特征 - 将2000候选区域缩放到227x227pixel，接着 将候选区域输入事先训练好的AlexNet CNN网络 获取4096维的特征得到2000×4096维矩阵。</a:t>
            </a:r>
          </a:p>
          <a:p>
            <a:r>
              <a:rPr lang="zh-CN" altLang="en-US"/>
              <a:t>特征送入每一类的SVM 分类器，判别是否属于该类 - 特征送入每一类的SVM分类器，判定类别</a:t>
            </a:r>
          </a:p>
          <a:p>
            <a:r>
              <a:rPr lang="zh-CN" altLang="en-US"/>
              <a:t>使用回归器精细修正候选框位置</a:t>
            </a:r>
          </a:p>
          <a:p>
            <a:endParaRPr lang="zh-CN" altLang="en-US"/>
          </a:p>
          <a:p>
            <a:r>
              <a:rPr lang="zh-CN" altLang="en-US"/>
              <a:t>主要问题：1.测试速度慢： 测试一张图片约53s(CPU)。用Selective Search算法 提取候选框用时约2秒，一张图像内候选框之间存在大量重叠，提取特征操作冗余。</a:t>
            </a:r>
          </a:p>
          <a:p>
            <a:endParaRPr lang="zh-CN" altLang="en-US"/>
          </a:p>
        </p:txBody>
      </p:sp>
    </p:spTree>
    <p:extLst>
      <p:ext uri="{BB962C8B-B14F-4D97-AF65-F5344CB8AC3E}">
        <p14:creationId xmlns:p14="http://schemas.microsoft.com/office/powerpoint/2010/main" val="1936829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RCNN算法流程可分为4个步骤 - </a:t>
            </a:r>
          </a:p>
          <a:p>
            <a:r>
              <a:rPr lang="zh-CN" altLang="en-US"/>
              <a:t>一张图像生成1K~2K个候选区域(使用Selective Search方法) - 利用Selective Search算法通过图像 分割的方法得到一些原始区域，然后 使用一些合并策略将这些区域合并， 得到一个层次化的区域结构，而这些 结构就包含着可能需要的物体。</a:t>
            </a:r>
          </a:p>
          <a:p>
            <a:r>
              <a:rPr lang="zh-CN" altLang="en-US"/>
              <a:t>对每个候选区域，使用深度网络提取特征 - 将2000候选区域缩放到227x227pixel，接着 将候选区域输入事先训练好的AlexNet CNN网络 获取4096维的特征得到2000×4096维矩阵。</a:t>
            </a:r>
          </a:p>
          <a:p>
            <a:r>
              <a:rPr lang="zh-CN" altLang="en-US"/>
              <a:t>特征送入每一类的SVM 分类器，判别是否属于该类 - 特征送入每一类的SVM分类器，判定类别</a:t>
            </a:r>
          </a:p>
          <a:p>
            <a:r>
              <a:rPr lang="zh-CN" altLang="en-US"/>
              <a:t>使用回归器精细修正候选框位置</a:t>
            </a:r>
          </a:p>
          <a:p>
            <a:endParaRPr lang="zh-CN" altLang="en-US"/>
          </a:p>
          <a:p>
            <a:r>
              <a:rPr lang="zh-CN" altLang="en-US"/>
              <a:t>主要问题：1.测试速度慢： 测试一张图片约53s(CPU)。用Selective Search算法 提取候选框用时约2秒，一张图像内候选框之间存在大量重叠，提取特征操作冗余。</a:t>
            </a:r>
          </a:p>
          <a:p>
            <a:endParaRPr lang="zh-CN" altLang="en-US"/>
          </a:p>
        </p:txBody>
      </p:sp>
    </p:spTree>
    <p:extLst>
      <p:ext uri="{BB962C8B-B14F-4D97-AF65-F5344CB8AC3E}">
        <p14:creationId xmlns:p14="http://schemas.microsoft.com/office/powerpoint/2010/main" val="2688566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r>
              <a:rPr lang="zh-CN" altLang="en-US"/>
              <a:t>RCNN算法流程可分为4个步骤 - </a:t>
            </a:r>
          </a:p>
          <a:p>
            <a:r>
              <a:rPr lang="zh-CN" altLang="en-US"/>
              <a:t>一张图像生成1K~2K个候选区域(使用Selective Search方法) - 利用Selective Search算法通过图像 分割的方法得到一些原始区域，然后 使用一些合并策略将这些区域合并， 得到一个层次化的区域结构，而这些 结构就包含着可能需要的物体。</a:t>
            </a:r>
          </a:p>
          <a:p>
            <a:r>
              <a:rPr lang="zh-CN" altLang="en-US"/>
              <a:t>对每个候选区域，使用深度网络提取特征 - 将2000候选区域缩放到227x227pixel，接着 将候选区域输入事先训练好的AlexNet CNN网络 获取4096维的特征得到2000×4096维矩阵。</a:t>
            </a:r>
          </a:p>
          <a:p>
            <a:r>
              <a:rPr lang="zh-CN" altLang="en-US"/>
              <a:t>特征送入每一类的SVM 分类器，判别是否属于该类 - 特征送入每一类的SVM分类器，判定类别</a:t>
            </a:r>
          </a:p>
          <a:p>
            <a:r>
              <a:rPr lang="zh-CN" altLang="en-US"/>
              <a:t>使用回归器精细修正候选框位置</a:t>
            </a:r>
          </a:p>
          <a:p>
            <a:endParaRPr lang="zh-CN" altLang="en-US"/>
          </a:p>
          <a:p>
            <a:r>
              <a:rPr lang="zh-CN" altLang="en-US"/>
              <a:t>主要问题：1.测试速度慢： 测试一张图片约53s(CPU)。用Selective Search算法 提取候选框用时约2秒，一张图像内候选框之间存在大量重叠，提取特征操作冗余。</a:t>
            </a:r>
          </a:p>
          <a:p>
            <a:endParaRPr lang="zh-CN" altLang="en-US"/>
          </a:p>
        </p:txBody>
      </p:sp>
    </p:spTree>
    <p:extLst>
      <p:ext uri="{BB962C8B-B14F-4D97-AF65-F5344CB8AC3E}">
        <p14:creationId xmlns:p14="http://schemas.microsoft.com/office/powerpoint/2010/main" val="217900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itchFamily="34" charset="0"/>
              </a:defRPr>
            </a:lvl1pPr>
          </a:lstStyle>
          <a:p>
            <a:pPr lvl="0"/>
            <a:r>
              <a:rPr lang="en-US" dirty="0"/>
              <a:t>Speaker name or subtitle text</a:t>
            </a:r>
          </a:p>
        </p:txBody>
      </p:sp>
      <p:pic>
        <p:nvPicPr>
          <p:cNvPr id="6" name="MS logo gray - EMF" descr="Microsoft logo, gray text version"/>
          <p:cNvPicPr>
            <a:picLocks noChangeAspect="1"/>
          </p:cNvPicPr>
          <p:nvPr userDrawn="1"/>
        </p:nvPicPr>
        <p:blipFill>
          <a:blip r:embed="rId2"/>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2022/3/9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2022/3/9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2022/3/9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2022/3/9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2022/3/9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2022/3/9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921" y="2545572"/>
            <a:ext cx="11607800" cy="387798"/>
          </a:xfrm>
        </p:spPr>
        <p:txBody>
          <a:bodyPr/>
          <a:lstStyle/>
          <a:p>
            <a:r>
              <a:rPr lang="en-US" sz="2800" dirty="0">
                <a:latin typeface="Times New Roman Regular" panose="02020603050405020304" charset="0"/>
                <a:cs typeface="Times New Roman Regular" panose="02020603050405020304" charset="0"/>
              </a:rPr>
              <a:t>Toward Robust VQA: Overcoming the Out-of-distribution Problem in VQA </a:t>
            </a:r>
          </a:p>
        </p:txBody>
      </p:sp>
      <p:sp>
        <p:nvSpPr>
          <p:cNvPr id="3" name="Text Placeholder 2"/>
          <p:cNvSpPr>
            <a:spLocks noGrp="1"/>
          </p:cNvSpPr>
          <p:nvPr>
            <p:ph type="body" sz="quarter" idx="12"/>
          </p:nvPr>
        </p:nvSpPr>
        <p:spPr>
          <a:xfrm>
            <a:off x="3098800" y="3397997"/>
            <a:ext cx="10237680" cy="304699"/>
          </a:xfrm>
        </p:spPr>
        <p:txBody>
          <a:bodyPr/>
          <a:lstStyle/>
          <a:p>
            <a:r>
              <a:rPr lang="en-US" dirty="0">
                <a:latin typeface="Times New Roman Regular" panose="02020603050405020304" charset="0"/>
                <a:cs typeface="Times New Roman Regular" panose="02020603050405020304" charset="0"/>
              </a:rPr>
              <a:t>A Brief Survey of the</a:t>
            </a:r>
            <a:r>
              <a:rPr lang="zh-CN" altLang="en-US" dirty="0">
                <a:latin typeface="Times New Roman Regular" panose="02020603050405020304" charset="0"/>
                <a:cs typeface="Times New Roman Regular" panose="02020603050405020304" charset="0"/>
              </a:rPr>
              <a:t> </a:t>
            </a:r>
            <a:r>
              <a:rPr lang="en-US" dirty="0">
                <a:latin typeface="Times New Roman Regular" panose="02020603050405020304" charset="0"/>
                <a:cs typeface="Times New Roman Regular" panose="02020603050405020304" charset="0"/>
              </a:rPr>
              <a:t>Recent Study of This Topic</a:t>
            </a:r>
          </a:p>
        </p:txBody>
      </p:sp>
      <p:sp>
        <p:nvSpPr>
          <p:cNvPr id="4" name="Rectangle 3"/>
          <p:cNvSpPr/>
          <p:nvPr/>
        </p:nvSpPr>
        <p:spPr bwMode="auto">
          <a:xfrm>
            <a:off x="213064" y="195309"/>
            <a:ext cx="4136994" cy="10209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ext Placeholder 2">
            <a:extLst>
              <a:ext uri="{FF2B5EF4-FFF2-40B4-BE49-F238E27FC236}">
                <a16:creationId xmlns:a16="http://schemas.microsoft.com/office/drawing/2014/main" id="{AB24CAC9-1618-3F45-972D-8EE7C0D28E35}"/>
              </a:ext>
            </a:extLst>
          </p:cNvPr>
          <p:cNvSpPr txBox="1">
            <a:spLocks/>
          </p:cNvSpPr>
          <p:nvPr/>
        </p:nvSpPr>
        <p:spPr>
          <a:xfrm>
            <a:off x="584200" y="5572509"/>
            <a:ext cx="10237680" cy="609398"/>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90204" pitchFamily="34" charset="0"/>
              <a:buNone/>
              <a:defRPr sz="2200" kern="1200" spc="0" baseline="0">
                <a:solidFill>
                  <a:schemeClr val="tx1"/>
                </a:solidFill>
                <a:latin typeface="+mn-lt"/>
                <a:ea typeface="+mn-ea"/>
                <a:cs typeface="Segoe UI" pitchFamily="34" charset="0"/>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dirty="0">
                <a:latin typeface="Times New Roman Regular" panose="02020603050405020304" charset="0"/>
                <a:cs typeface="Times New Roman Regular" panose="02020603050405020304" charset="0"/>
              </a:rPr>
              <a:t>Presenter:  </a:t>
            </a:r>
            <a:r>
              <a:rPr lang="en-US" dirty="0" err="1">
                <a:latin typeface="Times New Roman Regular" panose="02020603050405020304" charset="0"/>
                <a:cs typeface="Times New Roman Regular" panose="02020603050405020304" charset="0"/>
              </a:rPr>
              <a:t>Qingyi</a:t>
            </a:r>
            <a:r>
              <a:rPr lang="en-US" dirty="0">
                <a:latin typeface="Times New Roman Regular" panose="02020603050405020304" charset="0"/>
                <a:cs typeface="Times New Roman Regular" panose="02020603050405020304" charset="0"/>
              </a:rPr>
              <a:t> Si</a:t>
            </a:r>
          </a:p>
          <a:p>
            <a:r>
              <a:rPr lang="en-US" dirty="0">
                <a:latin typeface="Times New Roman Regular" panose="02020603050405020304" charset="0"/>
                <a:cs typeface="Times New Roman Regular" panose="02020603050405020304" charset="0"/>
              </a:rPr>
              <a:t>Date:          Mar </a:t>
            </a:r>
            <a:r>
              <a:rPr lang="en-US" altLang="zh-CN" dirty="0">
                <a:latin typeface="Times New Roman Regular" panose="02020603050405020304" charset="0"/>
                <a:cs typeface="Times New Roman Regular" panose="02020603050405020304" charset="0"/>
              </a:rPr>
              <a:t>11</a:t>
            </a:r>
            <a:r>
              <a:rPr lang="en-US" dirty="0">
                <a:latin typeface="Times New Roman Regular" panose="02020603050405020304" charset="0"/>
                <a:cs typeface="Times New Roman Regular" panose="02020603050405020304" charset="0"/>
              </a:rPr>
              <a:t>, 2022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2EBC3-0F67-9648-8BC3-BC22CB1107E4}"/>
              </a:ext>
            </a:extLst>
          </p:cNvPr>
          <p:cNvSpPr>
            <a:spLocks noGrp="1"/>
          </p:cNvSpPr>
          <p:nvPr>
            <p:ph type="title"/>
          </p:nvPr>
        </p:nvSpPr>
        <p:spPr/>
        <p:txBody>
          <a:bodyPr/>
          <a:lstStyle/>
          <a:p>
            <a:r>
              <a:rPr kumimoji="1" lang="en-US" altLang="zh-CN" dirty="0"/>
              <a:t>Model-ensemble Based Methods</a:t>
            </a:r>
            <a:endParaRPr kumimoji="1" lang="zh-CN" altLang="en-US" dirty="0"/>
          </a:p>
        </p:txBody>
      </p:sp>
      <p:sp>
        <p:nvSpPr>
          <p:cNvPr id="3" name="内容占位符 2">
            <a:extLst>
              <a:ext uri="{FF2B5EF4-FFF2-40B4-BE49-F238E27FC236}">
                <a16:creationId xmlns:a16="http://schemas.microsoft.com/office/drawing/2014/main" id="{82CD9BA7-25F3-3F4C-B55D-5F2116DFDEA6}"/>
              </a:ext>
            </a:extLst>
          </p:cNvPr>
          <p:cNvSpPr>
            <a:spLocks noGrp="1"/>
          </p:cNvSpPr>
          <p:nvPr>
            <p:ph sz="quarter" idx="10"/>
          </p:nvPr>
        </p:nvSpPr>
        <p:spPr/>
        <p:txBody>
          <a:bodyPr/>
          <a:lstStyle/>
          <a:p>
            <a:r>
              <a:rPr kumimoji="1" lang="en-US" altLang="zh-CN" dirty="0"/>
              <a:t>1. LMH</a:t>
            </a:r>
            <a:r>
              <a:rPr kumimoji="1" lang="en-US" altLang="zh-CN" sz="2000" dirty="0"/>
              <a:t>(</a:t>
            </a:r>
            <a:r>
              <a:rPr kumimoji="1" lang="en-US" altLang="zh-CN" sz="2000" dirty="0" err="1">
                <a:solidFill>
                  <a:srgbClr val="FF0000"/>
                </a:solidFill>
              </a:rPr>
              <a:t>L</a:t>
            </a:r>
            <a:r>
              <a:rPr kumimoji="1" lang="en-US" altLang="zh-CN" sz="2000" dirty="0" err="1"/>
              <a:t>earned-</a:t>
            </a:r>
            <a:r>
              <a:rPr kumimoji="1" lang="en-US" altLang="zh-CN" sz="2000" dirty="0" err="1">
                <a:solidFill>
                  <a:srgbClr val="FF0000"/>
                </a:solidFill>
              </a:rPr>
              <a:t>M</a:t>
            </a:r>
            <a:r>
              <a:rPr kumimoji="1" lang="en-US" altLang="zh-CN" sz="2000" dirty="0" err="1"/>
              <a:t>ixin+</a:t>
            </a:r>
            <a:r>
              <a:rPr kumimoji="1" lang="en-US" altLang="zh-CN" sz="2000" dirty="0" err="1">
                <a:solidFill>
                  <a:srgbClr val="FF0000"/>
                </a:solidFill>
              </a:rPr>
              <a:t>H</a:t>
            </a:r>
            <a:r>
              <a:rPr kumimoji="1" lang="en-US" altLang="zh-CN" sz="2000" dirty="0"/>
              <a:t>)</a:t>
            </a:r>
            <a:endParaRPr kumimoji="1" lang="zh-CN" altLang="en-US" dirty="0"/>
          </a:p>
        </p:txBody>
      </p:sp>
      <p:pic>
        <p:nvPicPr>
          <p:cNvPr id="4" name="图片 3">
            <a:extLst>
              <a:ext uri="{FF2B5EF4-FFF2-40B4-BE49-F238E27FC236}">
                <a16:creationId xmlns:a16="http://schemas.microsoft.com/office/drawing/2014/main" id="{2D29D135-6AC2-364A-87EC-35E24582167A}"/>
              </a:ext>
            </a:extLst>
          </p:cNvPr>
          <p:cNvPicPr>
            <a:picLocks noChangeAspect="1"/>
          </p:cNvPicPr>
          <p:nvPr/>
        </p:nvPicPr>
        <p:blipFill rotWithShape="1">
          <a:blip r:embed="rId2"/>
          <a:srcRect l="-3579" t="-921" r="3579" b="22872"/>
          <a:stretch/>
        </p:blipFill>
        <p:spPr>
          <a:xfrm>
            <a:off x="3654115" y="1405818"/>
            <a:ext cx="8592115" cy="4227579"/>
          </a:xfrm>
          <a:prstGeom prst="rect">
            <a:avLst/>
          </a:prstGeom>
        </p:spPr>
      </p:pic>
      <p:pic>
        <p:nvPicPr>
          <p:cNvPr id="5" name="图片 4">
            <a:extLst>
              <a:ext uri="{FF2B5EF4-FFF2-40B4-BE49-F238E27FC236}">
                <a16:creationId xmlns:a16="http://schemas.microsoft.com/office/drawing/2014/main" id="{0C61BC65-CE88-8A4E-99B7-F42EC3591928}"/>
              </a:ext>
            </a:extLst>
          </p:cNvPr>
          <p:cNvPicPr>
            <a:picLocks noChangeAspect="1"/>
          </p:cNvPicPr>
          <p:nvPr/>
        </p:nvPicPr>
        <p:blipFill>
          <a:blip r:embed="rId3"/>
          <a:stretch>
            <a:fillRect/>
          </a:stretch>
        </p:blipFill>
        <p:spPr>
          <a:xfrm>
            <a:off x="552344" y="2227121"/>
            <a:ext cx="3730833" cy="544286"/>
          </a:xfrm>
          <a:prstGeom prst="rect">
            <a:avLst/>
          </a:prstGeom>
        </p:spPr>
      </p:pic>
      <p:sp>
        <p:nvSpPr>
          <p:cNvPr id="6" name="文本框 5">
            <a:extLst>
              <a:ext uri="{FF2B5EF4-FFF2-40B4-BE49-F238E27FC236}">
                <a16:creationId xmlns:a16="http://schemas.microsoft.com/office/drawing/2014/main" id="{031982C3-8687-3845-9FA8-72B66B635FE0}"/>
              </a:ext>
            </a:extLst>
          </p:cNvPr>
          <p:cNvSpPr txBox="1"/>
          <p:nvPr/>
        </p:nvSpPr>
        <p:spPr>
          <a:xfrm>
            <a:off x="412955" y="6445045"/>
            <a:ext cx="8914620" cy="369332"/>
          </a:xfrm>
          <a:prstGeom prst="rect">
            <a:avLst/>
          </a:prstGeom>
          <a:noFill/>
        </p:spPr>
        <p:txBody>
          <a:bodyPr wrap="none" rtlCol="0">
            <a:spAutoFit/>
          </a:bodyPr>
          <a:lstStyle/>
          <a:p>
            <a:r>
              <a:rPr kumimoji="1" lang="en-US" altLang="zh-CN" dirty="0"/>
              <a:t>[1]:Don’t Take the </a:t>
            </a:r>
            <a:r>
              <a:rPr kumimoji="1" lang="en-US" altLang="zh-CN" dirty="0" err="1"/>
              <a:t>EasyWay</a:t>
            </a:r>
            <a:r>
              <a:rPr kumimoji="1" lang="en-US" altLang="zh-CN" dirty="0"/>
              <a:t> Out: Ensemble Based Methods for Avoiding Known Dataset Biases</a:t>
            </a:r>
            <a:endParaRPr kumimoji="1" lang="zh-CN" altLang="en-US" dirty="0"/>
          </a:p>
        </p:txBody>
      </p:sp>
      <p:pic>
        <p:nvPicPr>
          <p:cNvPr id="7" name="图片 6">
            <a:extLst>
              <a:ext uri="{FF2B5EF4-FFF2-40B4-BE49-F238E27FC236}">
                <a16:creationId xmlns:a16="http://schemas.microsoft.com/office/drawing/2014/main" id="{6392A212-4EC8-B64F-B6F6-1B7F61A4DB0C}"/>
              </a:ext>
            </a:extLst>
          </p:cNvPr>
          <p:cNvPicPr>
            <a:picLocks noChangeAspect="1"/>
          </p:cNvPicPr>
          <p:nvPr/>
        </p:nvPicPr>
        <p:blipFill>
          <a:blip r:embed="rId4"/>
          <a:stretch>
            <a:fillRect/>
          </a:stretch>
        </p:blipFill>
        <p:spPr>
          <a:xfrm>
            <a:off x="511392" y="2990490"/>
            <a:ext cx="4479901" cy="544287"/>
          </a:xfrm>
          <a:prstGeom prst="rect">
            <a:avLst/>
          </a:prstGeom>
        </p:spPr>
      </p:pic>
      <p:sp>
        <p:nvSpPr>
          <p:cNvPr id="11" name="文本框 10">
            <a:extLst>
              <a:ext uri="{FF2B5EF4-FFF2-40B4-BE49-F238E27FC236}">
                <a16:creationId xmlns:a16="http://schemas.microsoft.com/office/drawing/2014/main" id="{974B8328-6589-0740-AD3B-695F3DC93885}"/>
              </a:ext>
            </a:extLst>
          </p:cNvPr>
          <p:cNvSpPr txBox="1"/>
          <p:nvPr/>
        </p:nvSpPr>
        <p:spPr>
          <a:xfrm>
            <a:off x="1371600" y="5014452"/>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CA44880A-8DBB-1E44-9EE0-4C52C143DF82}"/>
              </a:ext>
            </a:extLst>
          </p:cNvPr>
          <p:cNvPicPr>
            <a:picLocks noChangeAspect="1"/>
          </p:cNvPicPr>
          <p:nvPr/>
        </p:nvPicPr>
        <p:blipFill>
          <a:blip r:embed="rId5"/>
          <a:stretch>
            <a:fillRect/>
          </a:stretch>
        </p:blipFill>
        <p:spPr>
          <a:xfrm>
            <a:off x="572090" y="3914501"/>
            <a:ext cx="4066266" cy="448073"/>
          </a:xfrm>
          <a:prstGeom prst="rect">
            <a:avLst/>
          </a:prstGeom>
        </p:spPr>
      </p:pic>
      <p:sp>
        <p:nvSpPr>
          <p:cNvPr id="13" name="文本框 12">
            <a:extLst>
              <a:ext uri="{FF2B5EF4-FFF2-40B4-BE49-F238E27FC236}">
                <a16:creationId xmlns:a16="http://schemas.microsoft.com/office/drawing/2014/main" id="{6C3238D3-74A0-7F4F-A24C-20A32B3B9D5F}"/>
              </a:ext>
            </a:extLst>
          </p:cNvPr>
          <p:cNvSpPr txBox="1"/>
          <p:nvPr/>
        </p:nvSpPr>
        <p:spPr>
          <a:xfrm>
            <a:off x="3523" y="2046112"/>
            <a:ext cx="2071401" cy="646331"/>
          </a:xfrm>
          <a:prstGeom prst="rect">
            <a:avLst/>
          </a:prstGeom>
          <a:noFill/>
        </p:spPr>
        <p:txBody>
          <a:bodyPr wrap="none" rtlCol="0">
            <a:spAutoFit/>
          </a:bodyPr>
          <a:lstStyle/>
          <a:p>
            <a:r>
              <a:rPr kumimoji="1" lang="zh-CN" altLang="en-US" dirty="0"/>
              <a:t>（</a:t>
            </a:r>
            <a:r>
              <a:rPr kumimoji="1" lang="en-US" altLang="zh-CN" dirty="0"/>
              <a:t>1</a:t>
            </a:r>
            <a:r>
              <a:rPr kumimoji="1" lang="zh-CN" altLang="en-US" dirty="0"/>
              <a:t>）</a:t>
            </a:r>
            <a:r>
              <a:rPr lang="en" altLang="zh-CN" dirty="0">
                <a:effectLst/>
                <a:latin typeface="Helvetica" pitchFamily="2" charset="0"/>
              </a:rPr>
              <a:t>Bias Product</a:t>
            </a:r>
          </a:p>
          <a:p>
            <a:endParaRPr kumimoji="1" lang="zh-CN" altLang="en-US" dirty="0"/>
          </a:p>
        </p:txBody>
      </p:sp>
      <p:sp>
        <p:nvSpPr>
          <p:cNvPr id="14" name="文本框 13">
            <a:extLst>
              <a:ext uri="{FF2B5EF4-FFF2-40B4-BE49-F238E27FC236}">
                <a16:creationId xmlns:a16="http://schemas.microsoft.com/office/drawing/2014/main" id="{4B372268-D184-6D46-AE59-CA566A84621D}"/>
              </a:ext>
            </a:extLst>
          </p:cNvPr>
          <p:cNvSpPr txBox="1"/>
          <p:nvPr/>
        </p:nvSpPr>
        <p:spPr>
          <a:xfrm>
            <a:off x="-4376" y="2799932"/>
            <a:ext cx="2121093" cy="369332"/>
          </a:xfrm>
          <a:prstGeom prst="rect">
            <a:avLst/>
          </a:prstGeom>
          <a:noFill/>
        </p:spPr>
        <p:txBody>
          <a:bodyPr wrap="none" rtlCol="0">
            <a:spAutoFit/>
          </a:bodyPr>
          <a:lstStyle/>
          <a:p>
            <a:r>
              <a:rPr kumimoji="1" lang="zh-CN" altLang="en-US" dirty="0"/>
              <a:t>（</a:t>
            </a:r>
            <a:r>
              <a:rPr kumimoji="1" lang="en-US" altLang="zh-CN" dirty="0"/>
              <a:t>2</a:t>
            </a:r>
            <a:r>
              <a:rPr kumimoji="1" lang="zh-CN" altLang="en-US" dirty="0"/>
              <a:t>）</a:t>
            </a:r>
            <a:r>
              <a:rPr kumimoji="1" lang="en-US" altLang="zh-CN" dirty="0"/>
              <a:t>Learned-</a:t>
            </a:r>
            <a:r>
              <a:rPr kumimoji="1" lang="en-US" altLang="zh-CN" dirty="0" err="1"/>
              <a:t>Mixin</a:t>
            </a:r>
            <a:endParaRPr kumimoji="1" lang="zh-CN" altLang="en-US" dirty="0"/>
          </a:p>
        </p:txBody>
      </p:sp>
      <p:sp>
        <p:nvSpPr>
          <p:cNvPr id="15" name="文本框 14">
            <a:extLst>
              <a:ext uri="{FF2B5EF4-FFF2-40B4-BE49-F238E27FC236}">
                <a16:creationId xmlns:a16="http://schemas.microsoft.com/office/drawing/2014/main" id="{29A7E3DE-F8C4-8C47-94D1-90BBAD4AA452}"/>
              </a:ext>
            </a:extLst>
          </p:cNvPr>
          <p:cNvSpPr txBox="1"/>
          <p:nvPr/>
        </p:nvSpPr>
        <p:spPr>
          <a:xfrm>
            <a:off x="-32442" y="3529439"/>
            <a:ext cx="2380780" cy="369332"/>
          </a:xfrm>
          <a:prstGeom prst="rect">
            <a:avLst/>
          </a:prstGeom>
          <a:noFill/>
        </p:spPr>
        <p:txBody>
          <a:bodyPr wrap="none" rtlCol="0">
            <a:spAutoFit/>
          </a:bodyPr>
          <a:lstStyle/>
          <a:p>
            <a:r>
              <a:rPr kumimoji="1" lang="zh-CN" altLang="en-US" dirty="0"/>
              <a:t>（</a:t>
            </a:r>
            <a:r>
              <a:rPr kumimoji="1" lang="en-US" altLang="zh-CN" dirty="0"/>
              <a:t>3</a:t>
            </a:r>
            <a:r>
              <a:rPr kumimoji="1" lang="zh-CN" altLang="en-US" dirty="0"/>
              <a:t>）</a:t>
            </a:r>
            <a:r>
              <a:rPr kumimoji="1" lang="en-US" altLang="zh-CN" dirty="0" err="1"/>
              <a:t>Learned-Mixin+H</a:t>
            </a:r>
            <a:endParaRPr kumimoji="1" lang="zh-CN" altLang="en-US" dirty="0"/>
          </a:p>
        </p:txBody>
      </p:sp>
      <p:sp>
        <p:nvSpPr>
          <p:cNvPr id="16" name="文本框 15">
            <a:extLst>
              <a:ext uri="{FF2B5EF4-FFF2-40B4-BE49-F238E27FC236}">
                <a16:creationId xmlns:a16="http://schemas.microsoft.com/office/drawing/2014/main" id="{90656216-FA16-CD49-A5D1-E76E401070BE}"/>
              </a:ext>
            </a:extLst>
          </p:cNvPr>
          <p:cNvSpPr txBox="1"/>
          <p:nvPr/>
        </p:nvSpPr>
        <p:spPr>
          <a:xfrm>
            <a:off x="931944" y="4251203"/>
            <a:ext cx="1814343" cy="369332"/>
          </a:xfrm>
          <a:prstGeom prst="rect">
            <a:avLst/>
          </a:prstGeom>
          <a:noFill/>
        </p:spPr>
        <p:txBody>
          <a:bodyPr wrap="none" rtlCol="0">
            <a:spAutoFit/>
          </a:bodyPr>
          <a:lstStyle/>
          <a:p>
            <a:r>
              <a:rPr kumimoji="1" lang="en-US" altLang="zh-CN" dirty="0"/>
              <a:t>(Entropy penalty)</a:t>
            </a:r>
            <a:endParaRPr kumimoji="1" lang="zh-CN" altLang="en-US" dirty="0"/>
          </a:p>
        </p:txBody>
      </p:sp>
    </p:spTree>
    <p:extLst>
      <p:ext uri="{BB962C8B-B14F-4D97-AF65-F5344CB8AC3E}">
        <p14:creationId xmlns:p14="http://schemas.microsoft.com/office/powerpoint/2010/main" val="17636737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2EBC3-0F67-9648-8BC3-BC22CB1107E4}"/>
              </a:ext>
            </a:extLst>
          </p:cNvPr>
          <p:cNvSpPr>
            <a:spLocks noGrp="1"/>
          </p:cNvSpPr>
          <p:nvPr>
            <p:ph type="title"/>
          </p:nvPr>
        </p:nvSpPr>
        <p:spPr/>
        <p:txBody>
          <a:bodyPr/>
          <a:lstStyle/>
          <a:p>
            <a:r>
              <a:rPr kumimoji="1" lang="en-US" altLang="zh-CN" dirty="0"/>
              <a:t>Model-ensemble Based Methods</a:t>
            </a:r>
            <a:endParaRPr kumimoji="1" lang="zh-CN" altLang="en-US" dirty="0"/>
          </a:p>
        </p:txBody>
      </p:sp>
      <p:sp>
        <p:nvSpPr>
          <p:cNvPr id="3" name="内容占位符 2">
            <a:extLst>
              <a:ext uri="{FF2B5EF4-FFF2-40B4-BE49-F238E27FC236}">
                <a16:creationId xmlns:a16="http://schemas.microsoft.com/office/drawing/2014/main" id="{82CD9BA7-25F3-3F4C-B55D-5F2116DFDEA6}"/>
              </a:ext>
            </a:extLst>
          </p:cNvPr>
          <p:cNvSpPr>
            <a:spLocks noGrp="1"/>
          </p:cNvSpPr>
          <p:nvPr>
            <p:ph sz="quarter" idx="10"/>
          </p:nvPr>
        </p:nvSpPr>
        <p:spPr/>
        <p:txBody>
          <a:bodyPr/>
          <a:lstStyle/>
          <a:p>
            <a:r>
              <a:rPr kumimoji="1" lang="en-US" altLang="zh-CN" dirty="0"/>
              <a:t>2. CF-VQA</a:t>
            </a:r>
            <a:r>
              <a:rPr kumimoji="1" lang="zh-CN" altLang="en-US" dirty="0"/>
              <a:t> </a:t>
            </a:r>
            <a:r>
              <a:rPr kumimoji="1" lang="en-US" altLang="zh-CN" dirty="0"/>
              <a:t>(</a:t>
            </a:r>
            <a:r>
              <a:rPr kumimoji="1" lang="en-US" altLang="zh-CN" dirty="0">
                <a:solidFill>
                  <a:srgbClr val="FF0000"/>
                </a:solidFill>
              </a:rPr>
              <a:t>C</a:t>
            </a:r>
            <a:r>
              <a:rPr kumimoji="1" lang="en-US" altLang="zh-CN" dirty="0"/>
              <a:t>ounter</a:t>
            </a:r>
            <a:r>
              <a:rPr kumimoji="1" lang="en-US" altLang="zh-CN" dirty="0">
                <a:solidFill>
                  <a:srgbClr val="FF0000"/>
                </a:solidFill>
              </a:rPr>
              <a:t>f</a:t>
            </a:r>
            <a:r>
              <a:rPr kumimoji="1" lang="en-US" altLang="zh-CN" dirty="0"/>
              <a:t>actual VQA)</a:t>
            </a:r>
            <a:endParaRPr kumimoji="1" lang="zh-CN" altLang="en-US" dirty="0"/>
          </a:p>
        </p:txBody>
      </p:sp>
      <p:sp>
        <p:nvSpPr>
          <p:cNvPr id="6" name="文本框 5">
            <a:extLst>
              <a:ext uri="{FF2B5EF4-FFF2-40B4-BE49-F238E27FC236}">
                <a16:creationId xmlns:a16="http://schemas.microsoft.com/office/drawing/2014/main" id="{031982C3-8687-3845-9FA8-72B66B635FE0}"/>
              </a:ext>
            </a:extLst>
          </p:cNvPr>
          <p:cNvSpPr txBox="1"/>
          <p:nvPr/>
        </p:nvSpPr>
        <p:spPr>
          <a:xfrm>
            <a:off x="412955" y="6445045"/>
            <a:ext cx="5944897" cy="369332"/>
          </a:xfrm>
          <a:prstGeom prst="rect">
            <a:avLst/>
          </a:prstGeom>
          <a:noFill/>
        </p:spPr>
        <p:txBody>
          <a:bodyPr wrap="none" rtlCol="0">
            <a:spAutoFit/>
          </a:bodyPr>
          <a:lstStyle/>
          <a:p>
            <a:r>
              <a:rPr kumimoji="1" lang="en-US" altLang="zh-CN" dirty="0"/>
              <a:t>[1]: Counterfactual VQA: A Cause-Effect Look at</a:t>
            </a:r>
            <a:r>
              <a:rPr kumimoji="1" lang="zh-CN" altLang="en-US" dirty="0"/>
              <a:t> </a:t>
            </a:r>
            <a:r>
              <a:rPr kumimoji="1" lang="en-US" altLang="zh-CN" dirty="0"/>
              <a:t>Language Bias</a:t>
            </a:r>
            <a:endParaRPr kumimoji="1" lang="zh-CN" altLang="en-US" dirty="0"/>
          </a:p>
        </p:txBody>
      </p:sp>
      <p:pic>
        <p:nvPicPr>
          <p:cNvPr id="4" name="图片 3">
            <a:extLst>
              <a:ext uri="{FF2B5EF4-FFF2-40B4-BE49-F238E27FC236}">
                <a16:creationId xmlns:a16="http://schemas.microsoft.com/office/drawing/2014/main" id="{3848C118-718C-0547-9A79-A4E908463FB6}"/>
              </a:ext>
            </a:extLst>
          </p:cNvPr>
          <p:cNvPicPr>
            <a:picLocks noChangeAspect="1"/>
          </p:cNvPicPr>
          <p:nvPr/>
        </p:nvPicPr>
        <p:blipFill rotWithShape="1">
          <a:blip r:embed="rId2"/>
          <a:srcRect b="28378"/>
          <a:stretch/>
        </p:blipFill>
        <p:spPr>
          <a:xfrm>
            <a:off x="1257300" y="1911350"/>
            <a:ext cx="9677400" cy="2173953"/>
          </a:xfrm>
          <a:prstGeom prst="rect">
            <a:avLst/>
          </a:prstGeom>
        </p:spPr>
      </p:pic>
      <p:sp>
        <p:nvSpPr>
          <p:cNvPr id="5" name="文本框 4">
            <a:extLst>
              <a:ext uri="{FF2B5EF4-FFF2-40B4-BE49-F238E27FC236}">
                <a16:creationId xmlns:a16="http://schemas.microsoft.com/office/drawing/2014/main" id="{8198FE33-3F90-1847-B8D3-AD5AA8272866}"/>
              </a:ext>
            </a:extLst>
          </p:cNvPr>
          <p:cNvSpPr txBox="1"/>
          <p:nvPr/>
        </p:nvSpPr>
        <p:spPr>
          <a:xfrm>
            <a:off x="5377912" y="4448014"/>
            <a:ext cx="1225272" cy="369332"/>
          </a:xfrm>
          <a:prstGeom prst="rect">
            <a:avLst/>
          </a:prstGeom>
          <a:noFill/>
        </p:spPr>
        <p:txBody>
          <a:bodyPr wrap="none" rtlCol="0">
            <a:spAutoFit/>
          </a:bodyPr>
          <a:lstStyle/>
          <a:p>
            <a:r>
              <a:rPr kumimoji="1" lang="en-US" altLang="zh-CN" dirty="0"/>
              <a:t>Total effect</a:t>
            </a:r>
            <a:endParaRPr kumimoji="1" lang="zh-CN" altLang="en-US" dirty="0"/>
          </a:p>
        </p:txBody>
      </p:sp>
      <p:sp>
        <p:nvSpPr>
          <p:cNvPr id="7" name="文本框 6">
            <a:extLst>
              <a:ext uri="{FF2B5EF4-FFF2-40B4-BE49-F238E27FC236}">
                <a16:creationId xmlns:a16="http://schemas.microsoft.com/office/drawing/2014/main" id="{A6986C34-2D7D-2843-8FE9-CBA9521D41EF}"/>
              </a:ext>
            </a:extLst>
          </p:cNvPr>
          <p:cNvSpPr txBox="1"/>
          <p:nvPr/>
        </p:nvSpPr>
        <p:spPr>
          <a:xfrm>
            <a:off x="7746570" y="4448014"/>
            <a:ext cx="1623393" cy="369332"/>
          </a:xfrm>
          <a:prstGeom prst="rect">
            <a:avLst/>
          </a:prstGeom>
          <a:noFill/>
        </p:spPr>
        <p:txBody>
          <a:bodyPr wrap="none" rtlCol="0">
            <a:spAutoFit/>
          </a:bodyPr>
          <a:lstStyle/>
          <a:p>
            <a:r>
              <a:rPr kumimoji="1" lang="en-US" altLang="zh-CN" dirty="0"/>
              <a:t>language effect</a:t>
            </a:r>
            <a:endParaRPr kumimoji="1" lang="zh-CN" altLang="en-US" dirty="0"/>
          </a:p>
        </p:txBody>
      </p:sp>
    </p:spTree>
    <p:extLst>
      <p:ext uri="{BB962C8B-B14F-4D97-AF65-F5344CB8AC3E}">
        <p14:creationId xmlns:p14="http://schemas.microsoft.com/office/powerpoint/2010/main" val="3409433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2EBC3-0F67-9648-8BC3-BC22CB1107E4}"/>
              </a:ext>
            </a:extLst>
          </p:cNvPr>
          <p:cNvSpPr>
            <a:spLocks noGrp="1"/>
          </p:cNvSpPr>
          <p:nvPr>
            <p:ph type="title"/>
          </p:nvPr>
        </p:nvSpPr>
        <p:spPr/>
        <p:txBody>
          <a:bodyPr/>
          <a:lstStyle/>
          <a:p>
            <a:r>
              <a:rPr kumimoji="1" lang="en-US" altLang="zh-CN" dirty="0"/>
              <a:t>Model-ensemble Based Methods</a:t>
            </a:r>
            <a:endParaRPr kumimoji="1" lang="zh-CN" altLang="en-US" dirty="0"/>
          </a:p>
        </p:txBody>
      </p:sp>
      <p:sp>
        <p:nvSpPr>
          <p:cNvPr id="3" name="内容占位符 2">
            <a:extLst>
              <a:ext uri="{FF2B5EF4-FFF2-40B4-BE49-F238E27FC236}">
                <a16:creationId xmlns:a16="http://schemas.microsoft.com/office/drawing/2014/main" id="{82CD9BA7-25F3-3F4C-B55D-5F2116DFDEA6}"/>
              </a:ext>
            </a:extLst>
          </p:cNvPr>
          <p:cNvSpPr>
            <a:spLocks noGrp="1"/>
          </p:cNvSpPr>
          <p:nvPr>
            <p:ph sz="quarter" idx="10"/>
          </p:nvPr>
        </p:nvSpPr>
        <p:spPr/>
        <p:txBody>
          <a:bodyPr/>
          <a:lstStyle/>
          <a:p>
            <a:r>
              <a:rPr kumimoji="1" lang="en-US" altLang="zh-CN" dirty="0"/>
              <a:t>2. CF-VQA (</a:t>
            </a:r>
            <a:r>
              <a:rPr kumimoji="1" lang="en-US" altLang="zh-CN" dirty="0">
                <a:solidFill>
                  <a:srgbClr val="FF0000"/>
                </a:solidFill>
              </a:rPr>
              <a:t>C</a:t>
            </a:r>
            <a:r>
              <a:rPr kumimoji="1" lang="en-US" altLang="zh-CN" dirty="0"/>
              <a:t>ounter</a:t>
            </a:r>
            <a:r>
              <a:rPr kumimoji="1" lang="en-US" altLang="zh-CN" dirty="0">
                <a:solidFill>
                  <a:srgbClr val="FF0000"/>
                </a:solidFill>
              </a:rPr>
              <a:t>f</a:t>
            </a:r>
            <a:r>
              <a:rPr kumimoji="1" lang="en-US" altLang="zh-CN" dirty="0"/>
              <a:t>actual VQA)</a:t>
            </a:r>
            <a:endParaRPr kumimoji="1" lang="zh-CN" altLang="en-US" dirty="0"/>
          </a:p>
        </p:txBody>
      </p:sp>
      <p:sp>
        <p:nvSpPr>
          <p:cNvPr id="6" name="文本框 5">
            <a:extLst>
              <a:ext uri="{FF2B5EF4-FFF2-40B4-BE49-F238E27FC236}">
                <a16:creationId xmlns:a16="http://schemas.microsoft.com/office/drawing/2014/main" id="{031982C3-8687-3845-9FA8-72B66B635FE0}"/>
              </a:ext>
            </a:extLst>
          </p:cNvPr>
          <p:cNvSpPr txBox="1"/>
          <p:nvPr/>
        </p:nvSpPr>
        <p:spPr>
          <a:xfrm>
            <a:off x="412955" y="6445045"/>
            <a:ext cx="5944897" cy="369332"/>
          </a:xfrm>
          <a:prstGeom prst="rect">
            <a:avLst/>
          </a:prstGeom>
          <a:noFill/>
        </p:spPr>
        <p:txBody>
          <a:bodyPr wrap="none" rtlCol="0">
            <a:spAutoFit/>
          </a:bodyPr>
          <a:lstStyle/>
          <a:p>
            <a:r>
              <a:rPr kumimoji="1" lang="en-US" altLang="zh-CN" dirty="0"/>
              <a:t>[1]: Counterfactual VQA: A Cause-Effect Look at</a:t>
            </a:r>
            <a:r>
              <a:rPr kumimoji="1" lang="zh-CN" altLang="en-US" dirty="0"/>
              <a:t> </a:t>
            </a:r>
            <a:r>
              <a:rPr kumimoji="1" lang="en-US" altLang="zh-CN" dirty="0"/>
              <a:t>Language Bias</a:t>
            </a:r>
            <a:endParaRPr kumimoji="1" lang="zh-CN" altLang="en-US" dirty="0"/>
          </a:p>
        </p:txBody>
      </p:sp>
      <p:pic>
        <p:nvPicPr>
          <p:cNvPr id="14" name="图片 13">
            <a:extLst>
              <a:ext uri="{FF2B5EF4-FFF2-40B4-BE49-F238E27FC236}">
                <a16:creationId xmlns:a16="http://schemas.microsoft.com/office/drawing/2014/main" id="{6B34CFD6-305D-0A4D-98C7-FBE5EA63ED36}"/>
              </a:ext>
            </a:extLst>
          </p:cNvPr>
          <p:cNvPicPr>
            <a:picLocks noChangeAspect="1"/>
          </p:cNvPicPr>
          <p:nvPr/>
        </p:nvPicPr>
        <p:blipFill>
          <a:blip r:embed="rId2"/>
          <a:stretch>
            <a:fillRect/>
          </a:stretch>
        </p:blipFill>
        <p:spPr>
          <a:xfrm>
            <a:off x="2045023" y="1915155"/>
            <a:ext cx="8625657" cy="4346610"/>
          </a:xfrm>
          <a:prstGeom prst="rect">
            <a:avLst/>
          </a:prstGeom>
        </p:spPr>
      </p:pic>
    </p:spTree>
    <p:extLst>
      <p:ext uri="{BB962C8B-B14F-4D97-AF65-F5344CB8AC3E}">
        <p14:creationId xmlns:p14="http://schemas.microsoft.com/office/powerpoint/2010/main" val="103031569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2EBC3-0F67-9648-8BC3-BC22CB1107E4}"/>
              </a:ext>
            </a:extLst>
          </p:cNvPr>
          <p:cNvSpPr>
            <a:spLocks noGrp="1"/>
          </p:cNvSpPr>
          <p:nvPr>
            <p:ph type="title"/>
          </p:nvPr>
        </p:nvSpPr>
        <p:spPr/>
        <p:txBody>
          <a:bodyPr/>
          <a:lstStyle/>
          <a:p>
            <a:r>
              <a:rPr kumimoji="1" lang="en-US" altLang="zh-CN" dirty="0"/>
              <a:t>Model-ensemble Based Methods</a:t>
            </a:r>
            <a:endParaRPr kumimoji="1" lang="zh-CN" altLang="en-US" dirty="0"/>
          </a:p>
        </p:txBody>
      </p:sp>
      <p:sp>
        <p:nvSpPr>
          <p:cNvPr id="3" name="内容占位符 2">
            <a:extLst>
              <a:ext uri="{FF2B5EF4-FFF2-40B4-BE49-F238E27FC236}">
                <a16:creationId xmlns:a16="http://schemas.microsoft.com/office/drawing/2014/main" id="{82CD9BA7-25F3-3F4C-B55D-5F2116DFDEA6}"/>
              </a:ext>
            </a:extLst>
          </p:cNvPr>
          <p:cNvSpPr>
            <a:spLocks noGrp="1"/>
          </p:cNvSpPr>
          <p:nvPr>
            <p:ph sz="quarter" idx="10"/>
          </p:nvPr>
        </p:nvSpPr>
        <p:spPr/>
        <p:txBody>
          <a:bodyPr/>
          <a:lstStyle/>
          <a:p>
            <a:r>
              <a:rPr kumimoji="1" lang="en-US" altLang="zh-CN" dirty="0"/>
              <a:t>2. CF-VQA</a:t>
            </a:r>
            <a:r>
              <a:rPr kumimoji="1" lang="zh-CN" altLang="en-US" dirty="0"/>
              <a:t> </a:t>
            </a:r>
            <a:r>
              <a:rPr kumimoji="1" lang="en-US" altLang="zh-CN" dirty="0"/>
              <a:t>(</a:t>
            </a:r>
            <a:r>
              <a:rPr kumimoji="1" lang="en-US" altLang="zh-CN" dirty="0">
                <a:solidFill>
                  <a:srgbClr val="FF0000"/>
                </a:solidFill>
              </a:rPr>
              <a:t>C</a:t>
            </a:r>
            <a:r>
              <a:rPr kumimoji="1" lang="en-US" altLang="zh-CN" dirty="0"/>
              <a:t>ounter</a:t>
            </a:r>
            <a:r>
              <a:rPr kumimoji="1" lang="en-US" altLang="zh-CN" dirty="0">
                <a:solidFill>
                  <a:srgbClr val="FF0000"/>
                </a:solidFill>
              </a:rPr>
              <a:t>f</a:t>
            </a:r>
            <a:r>
              <a:rPr kumimoji="1" lang="en-US" altLang="zh-CN" dirty="0"/>
              <a:t>actual VQA)</a:t>
            </a:r>
            <a:endParaRPr kumimoji="1" lang="zh-CN" altLang="en-US" dirty="0"/>
          </a:p>
        </p:txBody>
      </p:sp>
      <p:sp>
        <p:nvSpPr>
          <p:cNvPr id="6" name="文本框 5">
            <a:extLst>
              <a:ext uri="{FF2B5EF4-FFF2-40B4-BE49-F238E27FC236}">
                <a16:creationId xmlns:a16="http://schemas.microsoft.com/office/drawing/2014/main" id="{031982C3-8687-3845-9FA8-72B66B635FE0}"/>
              </a:ext>
            </a:extLst>
          </p:cNvPr>
          <p:cNvSpPr txBox="1"/>
          <p:nvPr/>
        </p:nvSpPr>
        <p:spPr>
          <a:xfrm>
            <a:off x="412955" y="6445045"/>
            <a:ext cx="5944897" cy="369332"/>
          </a:xfrm>
          <a:prstGeom prst="rect">
            <a:avLst/>
          </a:prstGeom>
          <a:noFill/>
        </p:spPr>
        <p:txBody>
          <a:bodyPr wrap="none" rtlCol="0">
            <a:spAutoFit/>
          </a:bodyPr>
          <a:lstStyle/>
          <a:p>
            <a:r>
              <a:rPr kumimoji="1" lang="en-US" altLang="zh-CN" dirty="0"/>
              <a:t>[1]: Counterfactual VQA: A Cause-Effect Look at</a:t>
            </a:r>
            <a:r>
              <a:rPr kumimoji="1" lang="zh-CN" altLang="en-US" dirty="0"/>
              <a:t> </a:t>
            </a:r>
            <a:r>
              <a:rPr kumimoji="1" lang="en-US" altLang="zh-CN" dirty="0"/>
              <a:t>Language Bias</a:t>
            </a:r>
            <a:endParaRPr kumimoji="1" lang="zh-CN" altLang="en-US" dirty="0"/>
          </a:p>
        </p:txBody>
      </p:sp>
      <p:pic>
        <p:nvPicPr>
          <p:cNvPr id="4" name="图片 3">
            <a:extLst>
              <a:ext uri="{FF2B5EF4-FFF2-40B4-BE49-F238E27FC236}">
                <a16:creationId xmlns:a16="http://schemas.microsoft.com/office/drawing/2014/main" id="{3848C118-718C-0547-9A79-A4E908463FB6}"/>
              </a:ext>
            </a:extLst>
          </p:cNvPr>
          <p:cNvPicPr>
            <a:picLocks noChangeAspect="1"/>
          </p:cNvPicPr>
          <p:nvPr/>
        </p:nvPicPr>
        <p:blipFill rotWithShape="1">
          <a:blip r:embed="rId2"/>
          <a:srcRect b="28378"/>
          <a:stretch/>
        </p:blipFill>
        <p:spPr>
          <a:xfrm>
            <a:off x="1257300" y="1911350"/>
            <a:ext cx="9677400" cy="2173953"/>
          </a:xfrm>
          <a:prstGeom prst="rect">
            <a:avLst/>
          </a:prstGeom>
        </p:spPr>
      </p:pic>
      <p:sp>
        <p:nvSpPr>
          <p:cNvPr id="5" name="文本框 4">
            <a:extLst>
              <a:ext uri="{FF2B5EF4-FFF2-40B4-BE49-F238E27FC236}">
                <a16:creationId xmlns:a16="http://schemas.microsoft.com/office/drawing/2014/main" id="{8198FE33-3F90-1847-B8D3-AD5AA8272866}"/>
              </a:ext>
            </a:extLst>
          </p:cNvPr>
          <p:cNvSpPr txBox="1"/>
          <p:nvPr/>
        </p:nvSpPr>
        <p:spPr>
          <a:xfrm>
            <a:off x="5377912" y="4448014"/>
            <a:ext cx="1225272" cy="369332"/>
          </a:xfrm>
          <a:prstGeom prst="rect">
            <a:avLst/>
          </a:prstGeom>
          <a:noFill/>
        </p:spPr>
        <p:txBody>
          <a:bodyPr wrap="none" rtlCol="0">
            <a:spAutoFit/>
          </a:bodyPr>
          <a:lstStyle/>
          <a:p>
            <a:r>
              <a:rPr kumimoji="1" lang="en-US" altLang="zh-CN" dirty="0"/>
              <a:t>Total effect</a:t>
            </a:r>
            <a:endParaRPr kumimoji="1" lang="zh-CN" altLang="en-US" dirty="0"/>
          </a:p>
        </p:txBody>
      </p:sp>
      <p:sp>
        <p:nvSpPr>
          <p:cNvPr id="7" name="文本框 6">
            <a:extLst>
              <a:ext uri="{FF2B5EF4-FFF2-40B4-BE49-F238E27FC236}">
                <a16:creationId xmlns:a16="http://schemas.microsoft.com/office/drawing/2014/main" id="{A6986C34-2D7D-2843-8FE9-CBA9521D41EF}"/>
              </a:ext>
            </a:extLst>
          </p:cNvPr>
          <p:cNvSpPr txBox="1"/>
          <p:nvPr/>
        </p:nvSpPr>
        <p:spPr>
          <a:xfrm>
            <a:off x="7746570" y="4448014"/>
            <a:ext cx="1623393" cy="369332"/>
          </a:xfrm>
          <a:prstGeom prst="rect">
            <a:avLst/>
          </a:prstGeom>
          <a:noFill/>
        </p:spPr>
        <p:txBody>
          <a:bodyPr wrap="none" rtlCol="0">
            <a:spAutoFit/>
          </a:bodyPr>
          <a:lstStyle/>
          <a:p>
            <a:r>
              <a:rPr kumimoji="1" lang="en-US" altLang="zh-CN" dirty="0"/>
              <a:t>language effect</a:t>
            </a:r>
            <a:endParaRPr kumimoji="1" lang="zh-CN" altLang="en-US" dirty="0"/>
          </a:p>
        </p:txBody>
      </p:sp>
      <p:pic>
        <p:nvPicPr>
          <p:cNvPr id="9" name="图片 8">
            <a:extLst>
              <a:ext uri="{FF2B5EF4-FFF2-40B4-BE49-F238E27FC236}">
                <a16:creationId xmlns:a16="http://schemas.microsoft.com/office/drawing/2014/main" id="{61392AB8-D7B2-A54D-9570-67D07DBFEB62}"/>
              </a:ext>
            </a:extLst>
          </p:cNvPr>
          <p:cNvPicPr>
            <a:picLocks noChangeAspect="1"/>
          </p:cNvPicPr>
          <p:nvPr/>
        </p:nvPicPr>
        <p:blipFill>
          <a:blip r:embed="rId3"/>
          <a:stretch>
            <a:fillRect/>
          </a:stretch>
        </p:blipFill>
        <p:spPr>
          <a:xfrm>
            <a:off x="277814" y="4976402"/>
            <a:ext cx="3355490" cy="255241"/>
          </a:xfrm>
          <a:prstGeom prst="rect">
            <a:avLst/>
          </a:prstGeom>
        </p:spPr>
      </p:pic>
      <p:pic>
        <p:nvPicPr>
          <p:cNvPr id="11" name="图片 10">
            <a:extLst>
              <a:ext uri="{FF2B5EF4-FFF2-40B4-BE49-F238E27FC236}">
                <a16:creationId xmlns:a16="http://schemas.microsoft.com/office/drawing/2014/main" id="{E2B4A9F9-C599-F24A-8E55-076EBCAAABAD}"/>
              </a:ext>
            </a:extLst>
          </p:cNvPr>
          <p:cNvPicPr>
            <a:picLocks noChangeAspect="1"/>
          </p:cNvPicPr>
          <p:nvPr/>
        </p:nvPicPr>
        <p:blipFill>
          <a:blip r:embed="rId4"/>
          <a:stretch>
            <a:fillRect/>
          </a:stretch>
        </p:blipFill>
        <p:spPr>
          <a:xfrm>
            <a:off x="313919" y="5334734"/>
            <a:ext cx="3146560" cy="319124"/>
          </a:xfrm>
          <a:prstGeom prst="rect">
            <a:avLst/>
          </a:prstGeom>
        </p:spPr>
      </p:pic>
      <p:sp>
        <p:nvSpPr>
          <p:cNvPr id="13" name="文本框 12">
            <a:extLst>
              <a:ext uri="{FF2B5EF4-FFF2-40B4-BE49-F238E27FC236}">
                <a16:creationId xmlns:a16="http://schemas.microsoft.com/office/drawing/2014/main" id="{C2730EBA-2E1B-C840-B553-83B23EB5C117}"/>
              </a:ext>
            </a:extLst>
          </p:cNvPr>
          <p:cNvSpPr txBox="1"/>
          <p:nvPr/>
        </p:nvSpPr>
        <p:spPr>
          <a:xfrm>
            <a:off x="3655237" y="5289718"/>
            <a:ext cx="1216872" cy="369332"/>
          </a:xfrm>
          <a:prstGeom prst="rect">
            <a:avLst/>
          </a:prstGeom>
          <a:noFill/>
        </p:spPr>
        <p:txBody>
          <a:bodyPr wrap="none" rtlCol="0">
            <a:spAutoFit/>
          </a:bodyPr>
          <a:lstStyle/>
          <a:p>
            <a:r>
              <a:rPr kumimoji="1" lang="en-US" altLang="zh-CN" dirty="0">
                <a:solidFill>
                  <a:srgbClr val="FF0000"/>
                </a:solidFill>
              </a:rPr>
              <a:t>T</a:t>
            </a:r>
            <a:r>
              <a:rPr kumimoji="1" lang="en-US" altLang="zh-CN" dirty="0"/>
              <a:t>otal</a:t>
            </a:r>
            <a:r>
              <a:rPr kumimoji="1" lang="zh-CN" altLang="en-US" dirty="0"/>
              <a:t> </a:t>
            </a:r>
            <a:r>
              <a:rPr kumimoji="1" lang="en-US" altLang="zh-CN" dirty="0">
                <a:solidFill>
                  <a:srgbClr val="FF0000"/>
                </a:solidFill>
              </a:rPr>
              <a:t>E</a:t>
            </a:r>
            <a:r>
              <a:rPr kumimoji="1" lang="en-US" altLang="zh-CN" dirty="0"/>
              <a:t>ffect</a:t>
            </a:r>
            <a:endParaRPr kumimoji="1" lang="zh-CN" altLang="en-US" dirty="0"/>
          </a:p>
        </p:txBody>
      </p:sp>
      <p:pic>
        <p:nvPicPr>
          <p:cNvPr id="15" name="图片 14">
            <a:extLst>
              <a:ext uri="{FF2B5EF4-FFF2-40B4-BE49-F238E27FC236}">
                <a16:creationId xmlns:a16="http://schemas.microsoft.com/office/drawing/2014/main" id="{57F68360-21EB-CD4D-9827-D00D97B67831}"/>
              </a:ext>
            </a:extLst>
          </p:cNvPr>
          <p:cNvPicPr>
            <a:picLocks noChangeAspect="1"/>
          </p:cNvPicPr>
          <p:nvPr/>
        </p:nvPicPr>
        <p:blipFill>
          <a:blip r:embed="rId5"/>
          <a:stretch>
            <a:fillRect/>
          </a:stretch>
        </p:blipFill>
        <p:spPr>
          <a:xfrm>
            <a:off x="297913" y="5681891"/>
            <a:ext cx="2067379" cy="242542"/>
          </a:xfrm>
          <a:prstGeom prst="rect">
            <a:avLst/>
          </a:prstGeom>
        </p:spPr>
      </p:pic>
      <p:pic>
        <p:nvPicPr>
          <p:cNvPr id="17" name="图片 16">
            <a:extLst>
              <a:ext uri="{FF2B5EF4-FFF2-40B4-BE49-F238E27FC236}">
                <a16:creationId xmlns:a16="http://schemas.microsoft.com/office/drawing/2014/main" id="{26E8184E-351B-E547-AD8C-239CA0B53864}"/>
              </a:ext>
            </a:extLst>
          </p:cNvPr>
          <p:cNvPicPr>
            <a:picLocks noChangeAspect="1"/>
          </p:cNvPicPr>
          <p:nvPr/>
        </p:nvPicPr>
        <p:blipFill>
          <a:blip r:embed="rId6"/>
          <a:stretch>
            <a:fillRect/>
          </a:stretch>
        </p:blipFill>
        <p:spPr>
          <a:xfrm>
            <a:off x="299848" y="6055428"/>
            <a:ext cx="2265448" cy="261836"/>
          </a:xfrm>
          <a:prstGeom prst="rect">
            <a:avLst/>
          </a:prstGeom>
        </p:spPr>
      </p:pic>
      <p:sp>
        <p:nvSpPr>
          <p:cNvPr id="19" name="文本框 18">
            <a:extLst>
              <a:ext uri="{FF2B5EF4-FFF2-40B4-BE49-F238E27FC236}">
                <a16:creationId xmlns:a16="http://schemas.microsoft.com/office/drawing/2014/main" id="{A53298CD-9F62-BC42-B6DC-CCB975AF87F5}"/>
              </a:ext>
            </a:extLst>
          </p:cNvPr>
          <p:cNvSpPr txBox="1"/>
          <p:nvPr/>
        </p:nvSpPr>
        <p:spPr>
          <a:xfrm>
            <a:off x="2692399" y="5636926"/>
            <a:ext cx="4369786" cy="369332"/>
          </a:xfrm>
          <a:prstGeom prst="rect">
            <a:avLst/>
          </a:prstGeom>
          <a:noFill/>
        </p:spPr>
        <p:txBody>
          <a:bodyPr wrap="none" rtlCol="0">
            <a:spAutoFit/>
          </a:bodyPr>
          <a:lstStyle/>
          <a:p>
            <a:r>
              <a:rPr kumimoji="1" lang="en" altLang="zh-CN" dirty="0">
                <a:solidFill>
                  <a:srgbClr val="FF0000"/>
                </a:solidFill>
              </a:rPr>
              <a:t>N</a:t>
            </a:r>
            <a:r>
              <a:rPr kumimoji="1" lang="en" altLang="zh-CN" dirty="0"/>
              <a:t>atural </a:t>
            </a:r>
            <a:r>
              <a:rPr kumimoji="1" lang="en" altLang="zh-CN" dirty="0">
                <a:solidFill>
                  <a:srgbClr val="FF0000"/>
                </a:solidFill>
              </a:rPr>
              <a:t>D</a:t>
            </a:r>
            <a:r>
              <a:rPr kumimoji="1" lang="en" altLang="zh-CN" dirty="0"/>
              <a:t>irect </a:t>
            </a:r>
            <a:r>
              <a:rPr kumimoji="1" lang="en" altLang="zh-CN" dirty="0">
                <a:solidFill>
                  <a:srgbClr val="FF0000"/>
                </a:solidFill>
              </a:rPr>
              <a:t>E</a:t>
            </a:r>
            <a:r>
              <a:rPr kumimoji="1" lang="en" altLang="zh-CN" dirty="0"/>
              <a:t>ffect (</a:t>
            </a:r>
            <a:r>
              <a:rPr lang="en" altLang="zh-CN" dirty="0">
                <a:effectLst/>
                <a:latin typeface="Helvetica" pitchFamily="2" charset="0"/>
              </a:rPr>
              <a:t>pure language effect</a:t>
            </a:r>
            <a:r>
              <a:rPr kumimoji="1" lang="en" altLang="zh-CN" dirty="0"/>
              <a:t>)</a:t>
            </a:r>
            <a:endParaRPr kumimoji="1" lang="zh-CN" altLang="en-US" dirty="0"/>
          </a:p>
        </p:txBody>
      </p:sp>
      <p:sp>
        <p:nvSpPr>
          <p:cNvPr id="20" name="文本框 19">
            <a:extLst>
              <a:ext uri="{FF2B5EF4-FFF2-40B4-BE49-F238E27FC236}">
                <a16:creationId xmlns:a16="http://schemas.microsoft.com/office/drawing/2014/main" id="{01710E28-F68E-2048-8F82-4853BE12438D}"/>
              </a:ext>
            </a:extLst>
          </p:cNvPr>
          <p:cNvSpPr txBox="1"/>
          <p:nvPr/>
        </p:nvSpPr>
        <p:spPr>
          <a:xfrm>
            <a:off x="7094863" y="4594034"/>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19571537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2EBC3-0F67-9648-8BC3-BC22CB1107E4}"/>
              </a:ext>
            </a:extLst>
          </p:cNvPr>
          <p:cNvSpPr>
            <a:spLocks noGrp="1"/>
          </p:cNvSpPr>
          <p:nvPr>
            <p:ph type="title"/>
          </p:nvPr>
        </p:nvSpPr>
        <p:spPr/>
        <p:txBody>
          <a:bodyPr/>
          <a:lstStyle/>
          <a:p>
            <a:r>
              <a:rPr kumimoji="1" lang="en-US" altLang="zh-CN" dirty="0"/>
              <a:t>Model-ensemble Based Methods</a:t>
            </a:r>
            <a:endParaRPr kumimoji="1" lang="zh-CN" altLang="en-US" dirty="0"/>
          </a:p>
        </p:txBody>
      </p:sp>
      <p:sp>
        <p:nvSpPr>
          <p:cNvPr id="3" name="内容占位符 2">
            <a:extLst>
              <a:ext uri="{FF2B5EF4-FFF2-40B4-BE49-F238E27FC236}">
                <a16:creationId xmlns:a16="http://schemas.microsoft.com/office/drawing/2014/main" id="{82CD9BA7-25F3-3F4C-B55D-5F2116DFDEA6}"/>
              </a:ext>
            </a:extLst>
          </p:cNvPr>
          <p:cNvSpPr>
            <a:spLocks noGrp="1"/>
          </p:cNvSpPr>
          <p:nvPr>
            <p:ph sz="quarter" idx="10"/>
          </p:nvPr>
        </p:nvSpPr>
        <p:spPr/>
        <p:txBody>
          <a:bodyPr/>
          <a:lstStyle/>
          <a:p>
            <a:r>
              <a:rPr kumimoji="1" lang="en-US" altLang="zh-CN" dirty="0"/>
              <a:t>2. CF-VQA (</a:t>
            </a:r>
            <a:r>
              <a:rPr kumimoji="1" lang="en-US" altLang="zh-CN" dirty="0">
                <a:solidFill>
                  <a:srgbClr val="FF0000"/>
                </a:solidFill>
              </a:rPr>
              <a:t>C</a:t>
            </a:r>
            <a:r>
              <a:rPr kumimoji="1" lang="en-US" altLang="zh-CN" dirty="0"/>
              <a:t>ounter</a:t>
            </a:r>
            <a:r>
              <a:rPr kumimoji="1" lang="en-US" altLang="zh-CN" dirty="0">
                <a:solidFill>
                  <a:srgbClr val="FF0000"/>
                </a:solidFill>
              </a:rPr>
              <a:t>f</a:t>
            </a:r>
            <a:r>
              <a:rPr kumimoji="1" lang="en-US" altLang="zh-CN" dirty="0"/>
              <a:t>actual VQA)</a:t>
            </a:r>
            <a:endParaRPr kumimoji="1" lang="zh-CN" altLang="en-US" dirty="0"/>
          </a:p>
        </p:txBody>
      </p:sp>
      <p:sp>
        <p:nvSpPr>
          <p:cNvPr id="6" name="文本框 5">
            <a:extLst>
              <a:ext uri="{FF2B5EF4-FFF2-40B4-BE49-F238E27FC236}">
                <a16:creationId xmlns:a16="http://schemas.microsoft.com/office/drawing/2014/main" id="{031982C3-8687-3845-9FA8-72B66B635FE0}"/>
              </a:ext>
            </a:extLst>
          </p:cNvPr>
          <p:cNvSpPr txBox="1"/>
          <p:nvPr/>
        </p:nvSpPr>
        <p:spPr>
          <a:xfrm>
            <a:off x="412955" y="6445045"/>
            <a:ext cx="5944897" cy="369332"/>
          </a:xfrm>
          <a:prstGeom prst="rect">
            <a:avLst/>
          </a:prstGeom>
          <a:noFill/>
        </p:spPr>
        <p:txBody>
          <a:bodyPr wrap="none" rtlCol="0">
            <a:spAutoFit/>
          </a:bodyPr>
          <a:lstStyle/>
          <a:p>
            <a:r>
              <a:rPr kumimoji="1" lang="en-US" altLang="zh-CN" dirty="0"/>
              <a:t>[1]: Counterfactual VQA: A Cause-Effect Look at</a:t>
            </a:r>
            <a:r>
              <a:rPr kumimoji="1" lang="zh-CN" altLang="en-US" dirty="0"/>
              <a:t> </a:t>
            </a:r>
            <a:r>
              <a:rPr kumimoji="1" lang="en-US" altLang="zh-CN" dirty="0"/>
              <a:t>Language Bias</a:t>
            </a:r>
            <a:endParaRPr kumimoji="1" lang="zh-CN" altLang="en-US" dirty="0"/>
          </a:p>
        </p:txBody>
      </p:sp>
      <p:pic>
        <p:nvPicPr>
          <p:cNvPr id="4" name="图片 3">
            <a:extLst>
              <a:ext uri="{FF2B5EF4-FFF2-40B4-BE49-F238E27FC236}">
                <a16:creationId xmlns:a16="http://schemas.microsoft.com/office/drawing/2014/main" id="{7693E82E-BF2C-DA4C-A32F-E45D7486A90D}"/>
              </a:ext>
            </a:extLst>
          </p:cNvPr>
          <p:cNvPicPr>
            <a:picLocks noChangeAspect="1"/>
          </p:cNvPicPr>
          <p:nvPr/>
        </p:nvPicPr>
        <p:blipFill>
          <a:blip r:embed="rId2"/>
          <a:stretch>
            <a:fillRect/>
          </a:stretch>
        </p:blipFill>
        <p:spPr>
          <a:xfrm>
            <a:off x="1595352" y="1866695"/>
            <a:ext cx="9525000" cy="2933700"/>
          </a:xfrm>
          <a:prstGeom prst="rect">
            <a:avLst/>
          </a:prstGeom>
        </p:spPr>
      </p:pic>
      <p:pic>
        <p:nvPicPr>
          <p:cNvPr id="10" name="图片 9">
            <a:extLst>
              <a:ext uri="{FF2B5EF4-FFF2-40B4-BE49-F238E27FC236}">
                <a16:creationId xmlns:a16="http://schemas.microsoft.com/office/drawing/2014/main" id="{84850B5B-CDBC-CC48-BA14-25A36FE96983}"/>
              </a:ext>
            </a:extLst>
          </p:cNvPr>
          <p:cNvPicPr>
            <a:picLocks noChangeAspect="1"/>
          </p:cNvPicPr>
          <p:nvPr/>
        </p:nvPicPr>
        <p:blipFill>
          <a:blip r:embed="rId3"/>
          <a:stretch>
            <a:fillRect/>
          </a:stretch>
        </p:blipFill>
        <p:spPr>
          <a:xfrm>
            <a:off x="291033" y="4944663"/>
            <a:ext cx="2265448" cy="261836"/>
          </a:xfrm>
          <a:prstGeom prst="rect">
            <a:avLst/>
          </a:prstGeom>
        </p:spPr>
      </p:pic>
      <p:pic>
        <p:nvPicPr>
          <p:cNvPr id="15" name="图片 14">
            <a:extLst>
              <a:ext uri="{FF2B5EF4-FFF2-40B4-BE49-F238E27FC236}">
                <a16:creationId xmlns:a16="http://schemas.microsoft.com/office/drawing/2014/main" id="{06FE8FC8-7FA5-9645-98D9-2A7303557C45}"/>
              </a:ext>
            </a:extLst>
          </p:cNvPr>
          <p:cNvPicPr>
            <a:picLocks noChangeAspect="1"/>
          </p:cNvPicPr>
          <p:nvPr/>
        </p:nvPicPr>
        <p:blipFill>
          <a:blip r:embed="rId4"/>
          <a:stretch>
            <a:fillRect/>
          </a:stretch>
        </p:blipFill>
        <p:spPr>
          <a:xfrm>
            <a:off x="143218" y="5278633"/>
            <a:ext cx="5048709" cy="1062539"/>
          </a:xfrm>
          <a:prstGeom prst="rect">
            <a:avLst/>
          </a:prstGeom>
        </p:spPr>
      </p:pic>
      <p:pic>
        <p:nvPicPr>
          <p:cNvPr id="16" name="图片 15">
            <a:extLst>
              <a:ext uri="{FF2B5EF4-FFF2-40B4-BE49-F238E27FC236}">
                <a16:creationId xmlns:a16="http://schemas.microsoft.com/office/drawing/2014/main" id="{63B6053C-0EA2-B64E-9FE3-571BBDBEC1C6}"/>
              </a:ext>
            </a:extLst>
          </p:cNvPr>
          <p:cNvPicPr>
            <a:picLocks noChangeAspect="1"/>
          </p:cNvPicPr>
          <p:nvPr/>
        </p:nvPicPr>
        <p:blipFill>
          <a:blip r:embed="rId5"/>
          <a:stretch>
            <a:fillRect/>
          </a:stretch>
        </p:blipFill>
        <p:spPr>
          <a:xfrm>
            <a:off x="2712688" y="4968333"/>
            <a:ext cx="818062" cy="206427"/>
          </a:xfrm>
          <a:prstGeom prst="rect">
            <a:avLst/>
          </a:prstGeom>
        </p:spPr>
      </p:pic>
      <p:pic>
        <p:nvPicPr>
          <p:cNvPr id="17" name="图片 16">
            <a:extLst>
              <a:ext uri="{FF2B5EF4-FFF2-40B4-BE49-F238E27FC236}">
                <a16:creationId xmlns:a16="http://schemas.microsoft.com/office/drawing/2014/main" id="{32AF667D-9185-6C47-B0E6-3606221FFEBF}"/>
              </a:ext>
            </a:extLst>
          </p:cNvPr>
          <p:cNvPicPr>
            <a:picLocks noChangeAspect="1"/>
          </p:cNvPicPr>
          <p:nvPr/>
        </p:nvPicPr>
        <p:blipFill>
          <a:blip r:embed="rId6"/>
          <a:stretch>
            <a:fillRect/>
          </a:stretch>
        </p:blipFill>
        <p:spPr>
          <a:xfrm>
            <a:off x="3444703" y="4946063"/>
            <a:ext cx="1214352" cy="250966"/>
          </a:xfrm>
          <a:prstGeom prst="rect">
            <a:avLst/>
          </a:prstGeom>
        </p:spPr>
      </p:pic>
      <p:pic>
        <p:nvPicPr>
          <p:cNvPr id="18" name="图片 17">
            <a:extLst>
              <a:ext uri="{FF2B5EF4-FFF2-40B4-BE49-F238E27FC236}">
                <a16:creationId xmlns:a16="http://schemas.microsoft.com/office/drawing/2014/main" id="{2292CB5C-C139-854C-883F-2FF6600D8168}"/>
              </a:ext>
            </a:extLst>
          </p:cNvPr>
          <p:cNvPicPr>
            <a:picLocks noChangeAspect="1"/>
          </p:cNvPicPr>
          <p:nvPr/>
        </p:nvPicPr>
        <p:blipFill>
          <a:blip r:embed="rId7"/>
          <a:stretch>
            <a:fillRect/>
          </a:stretch>
        </p:blipFill>
        <p:spPr>
          <a:xfrm>
            <a:off x="5547277" y="5006291"/>
            <a:ext cx="6134847" cy="544683"/>
          </a:xfrm>
          <a:prstGeom prst="rect">
            <a:avLst/>
          </a:prstGeom>
        </p:spPr>
      </p:pic>
      <p:pic>
        <p:nvPicPr>
          <p:cNvPr id="19" name="图片 18">
            <a:extLst>
              <a:ext uri="{FF2B5EF4-FFF2-40B4-BE49-F238E27FC236}">
                <a16:creationId xmlns:a16="http://schemas.microsoft.com/office/drawing/2014/main" id="{2DCA5578-5CFA-D945-91D8-F03970F6BB15}"/>
              </a:ext>
            </a:extLst>
          </p:cNvPr>
          <p:cNvPicPr>
            <a:picLocks noChangeAspect="1"/>
          </p:cNvPicPr>
          <p:nvPr/>
        </p:nvPicPr>
        <p:blipFill>
          <a:blip r:embed="rId8"/>
          <a:stretch>
            <a:fillRect/>
          </a:stretch>
        </p:blipFill>
        <p:spPr>
          <a:xfrm>
            <a:off x="5142896" y="5683498"/>
            <a:ext cx="6863729" cy="473074"/>
          </a:xfrm>
          <a:prstGeom prst="rect">
            <a:avLst/>
          </a:prstGeom>
        </p:spPr>
      </p:pic>
    </p:spTree>
    <p:extLst>
      <p:ext uri="{BB962C8B-B14F-4D97-AF65-F5344CB8AC3E}">
        <p14:creationId xmlns:p14="http://schemas.microsoft.com/office/powerpoint/2010/main" val="21402676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2EBC3-0F67-9648-8BC3-BC22CB1107E4}"/>
              </a:ext>
            </a:extLst>
          </p:cNvPr>
          <p:cNvSpPr>
            <a:spLocks noGrp="1"/>
          </p:cNvSpPr>
          <p:nvPr>
            <p:ph type="title"/>
          </p:nvPr>
        </p:nvSpPr>
        <p:spPr/>
        <p:txBody>
          <a:bodyPr/>
          <a:lstStyle/>
          <a:p>
            <a:r>
              <a:rPr kumimoji="1" lang="en-US" altLang="zh-CN" dirty="0"/>
              <a:t>Model-ensemble Based Methods</a:t>
            </a:r>
            <a:endParaRPr kumimoji="1" lang="zh-CN" altLang="en-US" dirty="0"/>
          </a:p>
        </p:txBody>
      </p:sp>
      <p:sp>
        <p:nvSpPr>
          <p:cNvPr id="3" name="内容占位符 2">
            <a:extLst>
              <a:ext uri="{FF2B5EF4-FFF2-40B4-BE49-F238E27FC236}">
                <a16:creationId xmlns:a16="http://schemas.microsoft.com/office/drawing/2014/main" id="{82CD9BA7-25F3-3F4C-B55D-5F2116DFDEA6}"/>
              </a:ext>
            </a:extLst>
          </p:cNvPr>
          <p:cNvSpPr>
            <a:spLocks noGrp="1"/>
          </p:cNvSpPr>
          <p:nvPr>
            <p:ph sz="quarter" idx="10"/>
          </p:nvPr>
        </p:nvSpPr>
        <p:spPr/>
        <p:txBody>
          <a:bodyPr/>
          <a:lstStyle/>
          <a:p>
            <a:r>
              <a:rPr kumimoji="1" lang="en-US" altLang="zh-CN" dirty="0"/>
              <a:t>3. LPF(</a:t>
            </a:r>
            <a:r>
              <a:rPr lang="en" altLang="zh-CN" dirty="0">
                <a:solidFill>
                  <a:srgbClr val="FF0000"/>
                </a:solidFill>
                <a:effectLst/>
                <a:latin typeface="Helvetica" pitchFamily="2" charset="0"/>
              </a:rPr>
              <a:t>L</a:t>
            </a:r>
            <a:r>
              <a:rPr lang="en" altLang="zh-CN" dirty="0">
                <a:effectLst/>
                <a:latin typeface="Helvetica" pitchFamily="2" charset="0"/>
              </a:rPr>
              <a:t>anguage-</a:t>
            </a:r>
            <a:r>
              <a:rPr lang="en" altLang="zh-CN" dirty="0">
                <a:solidFill>
                  <a:srgbClr val="FF0000"/>
                </a:solidFill>
                <a:effectLst/>
                <a:latin typeface="Helvetica" pitchFamily="2" charset="0"/>
              </a:rPr>
              <a:t>P</a:t>
            </a:r>
            <a:r>
              <a:rPr lang="en" altLang="zh-CN" dirty="0">
                <a:effectLst/>
                <a:latin typeface="Helvetica" pitchFamily="2" charset="0"/>
              </a:rPr>
              <a:t>rior </a:t>
            </a:r>
            <a:r>
              <a:rPr lang="en" altLang="zh-CN" dirty="0">
                <a:solidFill>
                  <a:srgbClr val="FF0000"/>
                </a:solidFill>
                <a:effectLst/>
                <a:latin typeface="Helvetica" pitchFamily="2" charset="0"/>
              </a:rPr>
              <a:t>F</a:t>
            </a:r>
            <a:r>
              <a:rPr lang="en" altLang="zh-CN" dirty="0">
                <a:effectLst/>
                <a:latin typeface="Helvetica" pitchFamily="2" charset="0"/>
              </a:rPr>
              <a:t>eedback (LPF) objective</a:t>
            </a:r>
            <a:r>
              <a:rPr kumimoji="1" lang="en-US" altLang="zh-CN" dirty="0"/>
              <a:t>)</a:t>
            </a:r>
            <a:endParaRPr kumimoji="1" lang="zh-CN" altLang="en-US" dirty="0"/>
          </a:p>
        </p:txBody>
      </p:sp>
      <p:sp>
        <p:nvSpPr>
          <p:cNvPr id="6" name="文本框 5">
            <a:extLst>
              <a:ext uri="{FF2B5EF4-FFF2-40B4-BE49-F238E27FC236}">
                <a16:creationId xmlns:a16="http://schemas.microsoft.com/office/drawing/2014/main" id="{031982C3-8687-3845-9FA8-72B66B635FE0}"/>
              </a:ext>
            </a:extLst>
          </p:cNvPr>
          <p:cNvSpPr txBox="1"/>
          <p:nvPr/>
        </p:nvSpPr>
        <p:spPr>
          <a:xfrm>
            <a:off x="412954" y="6445045"/>
            <a:ext cx="9874045" cy="369332"/>
          </a:xfrm>
          <a:prstGeom prst="rect">
            <a:avLst/>
          </a:prstGeom>
          <a:noFill/>
        </p:spPr>
        <p:txBody>
          <a:bodyPr wrap="square" rtlCol="0">
            <a:spAutoFit/>
          </a:bodyPr>
          <a:lstStyle/>
          <a:p>
            <a:r>
              <a:rPr kumimoji="1" lang="en-US" altLang="zh-CN" dirty="0"/>
              <a:t>[1]: LPF: A Language-Prior Feedback Objective Function for</a:t>
            </a:r>
            <a:r>
              <a:rPr kumimoji="1" lang="zh-CN" altLang="en-US" dirty="0"/>
              <a:t> </a:t>
            </a:r>
            <a:r>
              <a:rPr kumimoji="1" lang="en-US" altLang="zh-CN" dirty="0"/>
              <a:t>De-biased Visual Question Answering</a:t>
            </a:r>
            <a:endParaRPr kumimoji="1" lang="zh-CN" altLang="en-US" dirty="0"/>
          </a:p>
        </p:txBody>
      </p:sp>
      <p:pic>
        <p:nvPicPr>
          <p:cNvPr id="5" name="图片 4">
            <a:extLst>
              <a:ext uri="{FF2B5EF4-FFF2-40B4-BE49-F238E27FC236}">
                <a16:creationId xmlns:a16="http://schemas.microsoft.com/office/drawing/2014/main" id="{2D4511D1-86EA-8042-BBAE-5237E4B1843A}"/>
              </a:ext>
            </a:extLst>
          </p:cNvPr>
          <p:cNvPicPr>
            <a:picLocks noChangeAspect="1"/>
          </p:cNvPicPr>
          <p:nvPr/>
        </p:nvPicPr>
        <p:blipFill>
          <a:blip r:embed="rId2"/>
          <a:stretch>
            <a:fillRect/>
          </a:stretch>
        </p:blipFill>
        <p:spPr>
          <a:xfrm>
            <a:off x="873321" y="1892300"/>
            <a:ext cx="10023279" cy="3208510"/>
          </a:xfrm>
          <a:prstGeom prst="rect">
            <a:avLst/>
          </a:prstGeom>
        </p:spPr>
      </p:pic>
      <p:sp>
        <p:nvSpPr>
          <p:cNvPr id="7" name="文本框 6">
            <a:extLst>
              <a:ext uri="{FF2B5EF4-FFF2-40B4-BE49-F238E27FC236}">
                <a16:creationId xmlns:a16="http://schemas.microsoft.com/office/drawing/2014/main" id="{B242D4D1-7440-7942-AA1D-36A91515973B}"/>
              </a:ext>
            </a:extLst>
          </p:cNvPr>
          <p:cNvSpPr txBox="1"/>
          <p:nvPr/>
        </p:nvSpPr>
        <p:spPr>
          <a:xfrm>
            <a:off x="5066071" y="5238234"/>
            <a:ext cx="1412374" cy="369332"/>
          </a:xfrm>
          <a:prstGeom prst="rect">
            <a:avLst/>
          </a:prstGeom>
          <a:noFill/>
        </p:spPr>
        <p:txBody>
          <a:bodyPr wrap="none" rtlCol="0">
            <a:spAutoFit/>
          </a:bodyPr>
          <a:lstStyle/>
          <a:p>
            <a:r>
              <a:rPr kumimoji="1" lang="en-US" altLang="zh-CN" dirty="0"/>
              <a:t>Re-weighting</a:t>
            </a:r>
            <a:endParaRPr kumimoji="1" lang="zh-CN" altLang="en-US" dirty="0"/>
          </a:p>
        </p:txBody>
      </p:sp>
    </p:spTree>
    <p:extLst>
      <p:ext uri="{BB962C8B-B14F-4D97-AF65-F5344CB8AC3E}">
        <p14:creationId xmlns:p14="http://schemas.microsoft.com/office/powerpoint/2010/main" val="6711775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2EBC3-0F67-9648-8BC3-BC22CB1107E4}"/>
              </a:ext>
            </a:extLst>
          </p:cNvPr>
          <p:cNvSpPr>
            <a:spLocks noGrp="1"/>
          </p:cNvSpPr>
          <p:nvPr>
            <p:ph type="title"/>
          </p:nvPr>
        </p:nvSpPr>
        <p:spPr/>
        <p:txBody>
          <a:bodyPr/>
          <a:lstStyle/>
          <a:p>
            <a:r>
              <a:rPr kumimoji="1" lang="en-US" altLang="zh-CN" dirty="0"/>
              <a:t>Model-ensemble Based Methods</a:t>
            </a:r>
            <a:endParaRPr kumimoji="1" lang="zh-CN" altLang="en-US" dirty="0"/>
          </a:p>
        </p:txBody>
      </p:sp>
      <p:sp>
        <p:nvSpPr>
          <p:cNvPr id="3" name="内容占位符 2">
            <a:extLst>
              <a:ext uri="{FF2B5EF4-FFF2-40B4-BE49-F238E27FC236}">
                <a16:creationId xmlns:a16="http://schemas.microsoft.com/office/drawing/2014/main" id="{82CD9BA7-25F3-3F4C-B55D-5F2116DFDEA6}"/>
              </a:ext>
            </a:extLst>
          </p:cNvPr>
          <p:cNvSpPr>
            <a:spLocks noGrp="1"/>
          </p:cNvSpPr>
          <p:nvPr>
            <p:ph sz="quarter" idx="10"/>
          </p:nvPr>
        </p:nvSpPr>
        <p:spPr/>
        <p:txBody>
          <a:bodyPr/>
          <a:lstStyle/>
          <a:p>
            <a:r>
              <a:rPr kumimoji="1" lang="en-US" altLang="zh-CN" dirty="0"/>
              <a:t>3. LPF (</a:t>
            </a:r>
            <a:r>
              <a:rPr lang="en" altLang="zh-CN" dirty="0">
                <a:solidFill>
                  <a:srgbClr val="FF0000"/>
                </a:solidFill>
                <a:effectLst/>
                <a:latin typeface="Helvetica" pitchFamily="2" charset="0"/>
              </a:rPr>
              <a:t>L</a:t>
            </a:r>
            <a:r>
              <a:rPr lang="en" altLang="zh-CN" dirty="0">
                <a:effectLst/>
                <a:latin typeface="Helvetica" pitchFamily="2" charset="0"/>
              </a:rPr>
              <a:t>anguage-</a:t>
            </a:r>
            <a:r>
              <a:rPr lang="en" altLang="zh-CN" dirty="0">
                <a:solidFill>
                  <a:srgbClr val="FF0000"/>
                </a:solidFill>
                <a:effectLst/>
                <a:latin typeface="Helvetica" pitchFamily="2" charset="0"/>
              </a:rPr>
              <a:t>P</a:t>
            </a:r>
            <a:r>
              <a:rPr lang="en" altLang="zh-CN" dirty="0">
                <a:effectLst/>
                <a:latin typeface="Helvetica" pitchFamily="2" charset="0"/>
              </a:rPr>
              <a:t>rior </a:t>
            </a:r>
            <a:r>
              <a:rPr lang="en" altLang="zh-CN" dirty="0">
                <a:solidFill>
                  <a:srgbClr val="FF0000"/>
                </a:solidFill>
                <a:effectLst/>
                <a:latin typeface="Helvetica" pitchFamily="2" charset="0"/>
              </a:rPr>
              <a:t>F</a:t>
            </a:r>
            <a:r>
              <a:rPr lang="en" altLang="zh-CN" dirty="0">
                <a:effectLst/>
                <a:latin typeface="Helvetica" pitchFamily="2" charset="0"/>
              </a:rPr>
              <a:t>eedback (LPF) objective</a:t>
            </a:r>
            <a:r>
              <a:rPr kumimoji="1" lang="en-US" altLang="zh-CN" dirty="0"/>
              <a:t>)</a:t>
            </a:r>
            <a:endParaRPr kumimoji="1" lang="zh-CN" altLang="en-US" dirty="0"/>
          </a:p>
        </p:txBody>
      </p:sp>
      <p:pic>
        <p:nvPicPr>
          <p:cNvPr id="4" name="图片 3">
            <a:extLst>
              <a:ext uri="{FF2B5EF4-FFF2-40B4-BE49-F238E27FC236}">
                <a16:creationId xmlns:a16="http://schemas.microsoft.com/office/drawing/2014/main" id="{373BB5A0-EE9B-2D49-B026-0133F1314D80}"/>
              </a:ext>
            </a:extLst>
          </p:cNvPr>
          <p:cNvPicPr>
            <a:picLocks noChangeAspect="1"/>
          </p:cNvPicPr>
          <p:nvPr/>
        </p:nvPicPr>
        <p:blipFill>
          <a:blip r:embed="rId2"/>
          <a:stretch>
            <a:fillRect/>
          </a:stretch>
        </p:blipFill>
        <p:spPr>
          <a:xfrm>
            <a:off x="1367064" y="1846263"/>
            <a:ext cx="9283700" cy="4267200"/>
          </a:xfrm>
          <a:prstGeom prst="rect">
            <a:avLst/>
          </a:prstGeom>
        </p:spPr>
      </p:pic>
      <p:sp>
        <p:nvSpPr>
          <p:cNvPr id="8" name="文本框 7">
            <a:extLst>
              <a:ext uri="{FF2B5EF4-FFF2-40B4-BE49-F238E27FC236}">
                <a16:creationId xmlns:a16="http://schemas.microsoft.com/office/drawing/2014/main" id="{8B9E67A7-5E1B-6048-8058-B34659561BB4}"/>
              </a:ext>
            </a:extLst>
          </p:cNvPr>
          <p:cNvSpPr txBox="1"/>
          <p:nvPr/>
        </p:nvSpPr>
        <p:spPr>
          <a:xfrm>
            <a:off x="412954" y="6445045"/>
            <a:ext cx="9874045" cy="369332"/>
          </a:xfrm>
          <a:prstGeom prst="rect">
            <a:avLst/>
          </a:prstGeom>
          <a:noFill/>
        </p:spPr>
        <p:txBody>
          <a:bodyPr wrap="square" rtlCol="0">
            <a:spAutoFit/>
          </a:bodyPr>
          <a:lstStyle/>
          <a:p>
            <a:r>
              <a:rPr kumimoji="1" lang="en-US" altLang="zh-CN" dirty="0"/>
              <a:t>[1]: LPF: A Language-Prior Feedback Objective Function for</a:t>
            </a:r>
            <a:r>
              <a:rPr kumimoji="1" lang="zh-CN" altLang="en-US" dirty="0"/>
              <a:t> </a:t>
            </a:r>
            <a:r>
              <a:rPr kumimoji="1" lang="en-US" altLang="zh-CN" dirty="0"/>
              <a:t>De-biased Visual Question Answering</a:t>
            </a:r>
            <a:endParaRPr kumimoji="1" lang="zh-CN" altLang="en-US" dirty="0"/>
          </a:p>
        </p:txBody>
      </p:sp>
    </p:spTree>
    <p:extLst>
      <p:ext uri="{BB962C8B-B14F-4D97-AF65-F5344CB8AC3E}">
        <p14:creationId xmlns:p14="http://schemas.microsoft.com/office/powerpoint/2010/main" val="21110016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2EBC3-0F67-9648-8BC3-BC22CB1107E4}"/>
              </a:ext>
            </a:extLst>
          </p:cNvPr>
          <p:cNvSpPr>
            <a:spLocks noGrp="1"/>
          </p:cNvSpPr>
          <p:nvPr>
            <p:ph type="title"/>
          </p:nvPr>
        </p:nvSpPr>
        <p:spPr/>
        <p:txBody>
          <a:bodyPr/>
          <a:lstStyle/>
          <a:p>
            <a:r>
              <a:rPr kumimoji="1" lang="en-US" altLang="zh-CN" dirty="0"/>
              <a:t>Model-ensemble Based Methods</a:t>
            </a:r>
            <a:endParaRPr kumimoji="1" lang="zh-CN" altLang="en-US" dirty="0"/>
          </a:p>
        </p:txBody>
      </p:sp>
      <p:sp>
        <p:nvSpPr>
          <p:cNvPr id="3" name="内容占位符 2">
            <a:extLst>
              <a:ext uri="{FF2B5EF4-FFF2-40B4-BE49-F238E27FC236}">
                <a16:creationId xmlns:a16="http://schemas.microsoft.com/office/drawing/2014/main" id="{82CD9BA7-25F3-3F4C-B55D-5F2116DFDEA6}"/>
              </a:ext>
            </a:extLst>
          </p:cNvPr>
          <p:cNvSpPr>
            <a:spLocks noGrp="1"/>
          </p:cNvSpPr>
          <p:nvPr>
            <p:ph sz="quarter" idx="10"/>
          </p:nvPr>
        </p:nvSpPr>
        <p:spPr/>
        <p:txBody>
          <a:bodyPr/>
          <a:lstStyle/>
          <a:p>
            <a:r>
              <a:rPr kumimoji="1" lang="en-US" altLang="zh-CN" dirty="0"/>
              <a:t>Results</a:t>
            </a:r>
            <a:endParaRPr kumimoji="1" lang="zh-CN" altLang="en-US" dirty="0"/>
          </a:p>
        </p:txBody>
      </p:sp>
      <p:sp>
        <p:nvSpPr>
          <p:cNvPr id="5" name="文本框 4">
            <a:extLst>
              <a:ext uri="{FF2B5EF4-FFF2-40B4-BE49-F238E27FC236}">
                <a16:creationId xmlns:a16="http://schemas.microsoft.com/office/drawing/2014/main" id="{307E273E-074E-9342-8D4C-E0519BC67208}"/>
              </a:ext>
            </a:extLst>
          </p:cNvPr>
          <p:cNvSpPr txBox="1"/>
          <p:nvPr/>
        </p:nvSpPr>
        <p:spPr>
          <a:xfrm>
            <a:off x="412955" y="5434488"/>
            <a:ext cx="9415783" cy="923330"/>
          </a:xfrm>
          <a:prstGeom prst="rect">
            <a:avLst/>
          </a:prstGeom>
          <a:noFill/>
        </p:spPr>
        <p:txBody>
          <a:bodyPr wrap="none" rtlCol="0">
            <a:spAutoFit/>
          </a:bodyPr>
          <a:lstStyle/>
          <a:p>
            <a:r>
              <a:rPr kumimoji="1" lang="en-US" altLang="zh-CN" dirty="0"/>
              <a:t>[1]:Don’t Take the </a:t>
            </a:r>
            <a:r>
              <a:rPr kumimoji="1" lang="en-US" altLang="zh-CN" dirty="0" err="1"/>
              <a:t>EasyWay</a:t>
            </a:r>
            <a:r>
              <a:rPr kumimoji="1" lang="en-US" altLang="zh-CN" dirty="0"/>
              <a:t> Out: Ensemble Based Methods for Avoiding Known Dataset Biases</a:t>
            </a:r>
          </a:p>
          <a:p>
            <a:r>
              <a:rPr kumimoji="1" lang="en-US" altLang="zh-CN" dirty="0"/>
              <a:t>[2]: Counterfactual VQA: A Cause-Effect Look at</a:t>
            </a:r>
            <a:r>
              <a:rPr kumimoji="1" lang="zh-CN" altLang="en-US" dirty="0"/>
              <a:t> </a:t>
            </a:r>
            <a:r>
              <a:rPr kumimoji="1" lang="en-US" altLang="zh-CN" dirty="0"/>
              <a:t>Language Bias</a:t>
            </a:r>
            <a:endParaRPr kumimoji="1" lang="zh-CN" altLang="en-US" dirty="0"/>
          </a:p>
          <a:p>
            <a:r>
              <a:rPr kumimoji="1" lang="en-US" altLang="zh-CN" dirty="0"/>
              <a:t>[3]: LPF: A Language-Prior Feedback Objective Function for</a:t>
            </a:r>
            <a:r>
              <a:rPr kumimoji="1" lang="zh-CN" altLang="en-US" dirty="0"/>
              <a:t> </a:t>
            </a:r>
            <a:r>
              <a:rPr kumimoji="1" lang="en-US" altLang="zh-CN" dirty="0"/>
              <a:t>De-biased Visual Question Answering</a:t>
            </a:r>
            <a:endParaRPr kumimoji="1" lang="zh-CN" altLang="en-US" dirty="0"/>
          </a:p>
        </p:txBody>
      </p:sp>
      <mc:AlternateContent xmlns:mc="http://schemas.openxmlformats.org/markup-compatibility/2006">
        <mc:Choice xmlns:a14="http://schemas.microsoft.com/office/drawing/2010/main" Requires="a14">
          <p:graphicFrame>
            <p:nvGraphicFramePr>
              <p:cNvPr id="12" name="表格 12">
                <a:extLst>
                  <a:ext uri="{FF2B5EF4-FFF2-40B4-BE49-F238E27FC236}">
                    <a16:creationId xmlns:a16="http://schemas.microsoft.com/office/drawing/2014/main" id="{F73F686A-B1C4-2D42-AA6F-86013E3312AB}"/>
                  </a:ext>
                </a:extLst>
              </p:cNvPr>
              <p:cNvGraphicFramePr>
                <a:graphicFrameLocks noGrp="1"/>
              </p:cNvGraphicFramePr>
              <p:nvPr>
                <p:extLst>
                  <p:ext uri="{D42A27DB-BD31-4B8C-83A1-F6EECF244321}">
                    <p14:modId xmlns:p14="http://schemas.microsoft.com/office/powerpoint/2010/main" val="1457330194"/>
                  </p:ext>
                </p:extLst>
              </p:nvPr>
            </p:nvGraphicFramePr>
            <p:xfrm>
              <a:off x="2465849" y="2607174"/>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157522600"/>
                        </a:ext>
                      </a:extLst>
                    </a:gridCol>
                    <a:gridCol w="2709333">
                      <a:extLst>
                        <a:ext uri="{9D8B030D-6E8A-4147-A177-3AD203B41FA5}">
                          <a16:colId xmlns:a16="http://schemas.microsoft.com/office/drawing/2014/main" val="3365173241"/>
                        </a:ext>
                      </a:extLst>
                    </a:gridCol>
                    <a:gridCol w="2709333">
                      <a:extLst>
                        <a:ext uri="{9D8B030D-6E8A-4147-A177-3AD203B41FA5}">
                          <a16:colId xmlns:a16="http://schemas.microsoft.com/office/drawing/2014/main" val="2458056910"/>
                        </a:ext>
                      </a:extLst>
                    </a:gridCol>
                  </a:tblGrid>
                  <a:tr h="370840">
                    <a:tc>
                      <a:txBody>
                        <a:bodyPr/>
                        <a:lstStyle/>
                        <a:p>
                          <a:endParaRPr lang="zh-CN" altLang="en-US" dirty="0"/>
                        </a:p>
                      </a:txBody>
                      <a:tcPr/>
                    </a:tc>
                    <a:tc>
                      <a:txBody>
                        <a:bodyPr/>
                        <a:lstStyle/>
                        <a:p>
                          <a:r>
                            <a:rPr lang="en-US" altLang="zh-CN" dirty="0"/>
                            <a:t>VQA v2</a:t>
                          </a:r>
                          <a:endParaRPr lang="zh-CN" altLang="en-US" dirty="0"/>
                        </a:p>
                      </a:txBody>
                      <a:tcPr/>
                    </a:tc>
                    <a:tc>
                      <a:txBody>
                        <a:bodyPr/>
                        <a:lstStyle/>
                        <a:p>
                          <a:r>
                            <a:rPr lang="en-US" altLang="zh-CN" dirty="0"/>
                            <a:t>VQA-CP v2</a:t>
                          </a:r>
                          <a:endParaRPr lang="zh-CN" altLang="en-US" dirty="0"/>
                        </a:p>
                      </a:txBody>
                      <a:tcPr/>
                    </a:tc>
                    <a:extLst>
                      <a:ext uri="{0D108BD9-81ED-4DB2-BD59-A6C34878D82A}">
                        <a16:rowId xmlns:a16="http://schemas.microsoft.com/office/drawing/2014/main" val="3286746009"/>
                      </a:ext>
                    </a:extLst>
                  </a:tr>
                  <a:tr h="370840">
                    <a:tc>
                      <a:txBody>
                        <a:bodyPr/>
                        <a:lstStyle/>
                        <a:p>
                          <a:r>
                            <a:rPr lang="en-US" altLang="zh-CN" dirty="0" err="1"/>
                            <a:t>UpDn</a:t>
                          </a:r>
                          <a:endParaRPr lang="zh-CN" altLang="en-US" dirty="0"/>
                        </a:p>
                      </a:txBody>
                      <a:tcPr/>
                    </a:tc>
                    <a:tc>
                      <a:txBody>
                        <a:bodyPr/>
                        <a:lstStyle/>
                        <a:p>
                          <a:r>
                            <a:rPr lang="en-US" altLang="zh-CN" dirty="0"/>
                            <a:t>63.48</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39.74</a:t>
                          </a:r>
                          <a:endParaRPr lang="zh-CN" altLang="en-US" dirty="0"/>
                        </a:p>
                      </a:txBody>
                      <a:tcPr/>
                    </a:tc>
                    <a:extLst>
                      <a:ext uri="{0D108BD9-81ED-4DB2-BD59-A6C34878D82A}">
                        <a16:rowId xmlns:a16="http://schemas.microsoft.com/office/drawing/2014/main" val="3687165906"/>
                      </a:ext>
                    </a:extLst>
                  </a:tr>
                  <a:tr h="370840">
                    <a:tc>
                      <a:txBody>
                        <a:bodyPr/>
                        <a:lstStyle/>
                        <a:p>
                          <a:r>
                            <a:rPr lang="en-US" altLang="zh-CN" dirty="0"/>
                            <a:t>LMH(2019)[1]    </a:t>
                          </a:r>
                          <a:endParaRPr lang="zh-CN" altLang="en-US" dirty="0"/>
                        </a:p>
                      </a:txBody>
                      <a:tcPr/>
                    </a:tc>
                    <a:tc>
                      <a:txBody>
                        <a:bodyPr/>
                        <a:lstStyle/>
                        <a:p>
                          <a:r>
                            <a:rPr lang="en-US" altLang="zh-CN" dirty="0"/>
                            <a:t>56.35</a:t>
                          </a:r>
                          <a:endParaRPr lang="zh-CN" altLang="en-US" dirty="0"/>
                        </a:p>
                      </a:txBody>
                      <a:tcPr/>
                    </a:tc>
                    <a:tc>
                      <a:txBody>
                        <a:bodyPr/>
                        <a:lstStyle/>
                        <a:p>
                          <a:r>
                            <a:rPr lang="en-US" altLang="zh-CN" dirty="0"/>
                            <a:t>52.01</a:t>
                          </a:r>
                          <a:endParaRPr lang="zh-CN" altLang="en-US" dirty="0"/>
                        </a:p>
                      </a:txBody>
                      <a:tcPr/>
                    </a:tc>
                    <a:extLst>
                      <a:ext uri="{0D108BD9-81ED-4DB2-BD59-A6C34878D82A}">
                        <a16:rowId xmlns:a16="http://schemas.microsoft.com/office/drawing/2014/main" val="4164914308"/>
                      </a:ext>
                    </a:extLst>
                  </a:tr>
                  <a:tr h="370840">
                    <a:tc>
                      <a:txBody>
                        <a:bodyPr/>
                        <a:lstStyle/>
                        <a:p>
                          <a:r>
                            <a:rPr lang="en-US" altLang="zh-CN" dirty="0"/>
                            <a:t>CF-VQA(2021)[2]</a:t>
                          </a:r>
                          <a:endParaRPr lang="zh-CN" altLang="en-US" dirty="0"/>
                        </a:p>
                      </a:txBody>
                      <a:tcPr/>
                    </a:tc>
                    <a:tc>
                      <a:txBody>
                        <a:bodyPr/>
                        <a:lstStyle/>
                        <a:p>
                          <a:r>
                            <a:rPr lang="en-US" altLang="zh-CN" dirty="0"/>
                            <a:t>60.76</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54.95</a:t>
                          </a:r>
                          <a:endParaRPr lang="zh-CN" altLang="en-US" dirty="0"/>
                        </a:p>
                      </a:txBody>
                      <a:tcPr/>
                    </a:tc>
                    <a:extLst>
                      <a:ext uri="{0D108BD9-81ED-4DB2-BD59-A6C34878D82A}">
                        <a16:rowId xmlns:a16="http://schemas.microsoft.com/office/drawing/2014/main" val="3162678892"/>
                      </a:ext>
                    </a:extLst>
                  </a:tr>
                  <a:tr h="370840">
                    <a:tc>
                      <a:txBody>
                        <a:bodyPr/>
                        <a:lstStyle/>
                        <a:p>
                          <a:r>
                            <a:rPr lang="en-US" altLang="zh-CN" dirty="0"/>
                            <a:t>LPF(2021)[3]</a:t>
                          </a:r>
                          <a:r>
                            <a:rPr lang="zh-CN" altLang="en-US" dirty="0"/>
                            <a:t> </a:t>
                          </a:r>
                          <a14:m>
                            <m:oMath xmlns:m="http://schemas.openxmlformats.org/officeDocument/2006/math">
                              <m:r>
                                <a:rPr lang="zh-CN" altLang="en-US" i="1" smtClean="0">
                                  <a:latin typeface="Cambria Math" panose="02040503050406030204" pitchFamily="18" charset="0"/>
                                </a:rPr>
                                <m:t>𝛾</m:t>
                              </m:r>
                              <m:r>
                                <a:rPr lang="en-US" altLang="zh-CN" b="0" i="1" smtClean="0">
                                  <a:latin typeface="Cambria Math" panose="02040503050406030204" pitchFamily="18" charset="0"/>
                                </a:rPr>
                                <m:t>=1</m:t>
                              </m:r>
                            </m:oMath>
                          </a14:m>
                          <a:endParaRPr lang="zh-CN" altLang="en-US" dirty="0"/>
                        </a:p>
                      </a:txBody>
                      <a:tcPr/>
                    </a:tc>
                    <a:tc>
                      <a:txBody>
                        <a:bodyPr/>
                        <a:lstStyle/>
                        <a:p>
                          <a:r>
                            <a:rPr lang="en-US" altLang="zh-CN" dirty="0"/>
                            <a:t>62.63</a:t>
                          </a:r>
                          <a:endParaRPr lang="zh-CN" altLang="en-US" dirty="0"/>
                        </a:p>
                      </a:txBody>
                      <a:tcPr/>
                    </a:tc>
                    <a:tc>
                      <a:txBody>
                        <a:bodyPr/>
                        <a:lstStyle/>
                        <a:p>
                          <a:r>
                            <a:rPr lang="en-US" altLang="zh-CN" dirty="0"/>
                            <a:t>51.57</a:t>
                          </a:r>
                          <a:endParaRPr lang="zh-CN" altLang="en-US" dirty="0"/>
                        </a:p>
                      </a:txBody>
                      <a:tcPr/>
                    </a:tc>
                    <a:extLst>
                      <a:ext uri="{0D108BD9-81ED-4DB2-BD59-A6C34878D82A}">
                        <a16:rowId xmlns:a16="http://schemas.microsoft.com/office/drawing/2014/main" val="3150622012"/>
                      </a:ext>
                    </a:extLst>
                  </a:tr>
                  <a:tr h="370840">
                    <a:tc>
                      <a:txBody>
                        <a:bodyPr/>
                        <a:lstStyle/>
                        <a:p>
                          <a:r>
                            <a:rPr lang="en-US" altLang="zh-CN" dirty="0"/>
                            <a:t>LPF(2021)[3]</a:t>
                          </a:r>
                          <a14:m>
                            <m:oMath xmlns:m="http://schemas.openxmlformats.org/officeDocument/2006/math">
                              <m:r>
                                <a:rPr lang="en-US" altLang="zh-CN" b="0" i="0" smtClean="0">
                                  <a:latin typeface="Cambria Math" panose="02040503050406030204" pitchFamily="18" charset="0"/>
                                </a:rPr>
                                <m:t> </m:t>
                              </m:r>
                              <m:r>
                                <a:rPr lang="zh-CN" altLang="en-US" i="1" smtClean="0">
                                  <a:latin typeface="Cambria Math" panose="02040503050406030204" pitchFamily="18" charset="0"/>
                                </a:rPr>
                                <m:t>𝛾</m:t>
                              </m:r>
                            </m:oMath>
                          </a14:m>
                          <a:r>
                            <a:rPr lang="en-US" altLang="zh-CN" dirty="0"/>
                            <a:t> = 5</a:t>
                          </a:r>
                          <a:endParaRPr lang="zh-CN" altLang="en-US" dirty="0"/>
                        </a:p>
                      </a:txBody>
                      <a:tcPr/>
                    </a:tc>
                    <a:tc>
                      <a:txBody>
                        <a:bodyPr/>
                        <a:lstStyle/>
                        <a:p>
                          <a:r>
                            <a:rPr lang="en-US" altLang="zh-CN" dirty="0"/>
                            <a:t>55.01</a:t>
                          </a:r>
                          <a:endParaRPr lang="zh-CN" altLang="en-US" dirty="0"/>
                        </a:p>
                      </a:txBody>
                      <a:tcPr/>
                    </a:tc>
                    <a:tc>
                      <a:txBody>
                        <a:bodyPr/>
                        <a:lstStyle/>
                        <a:p>
                          <a:r>
                            <a:rPr lang="en-US" altLang="zh-CN" dirty="0"/>
                            <a:t>55.34</a:t>
                          </a:r>
                          <a:endParaRPr lang="zh-CN" altLang="en-US" dirty="0"/>
                        </a:p>
                      </a:txBody>
                      <a:tcPr/>
                    </a:tc>
                    <a:extLst>
                      <a:ext uri="{0D108BD9-81ED-4DB2-BD59-A6C34878D82A}">
                        <a16:rowId xmlns:a16="http://schemas.microsoft.com/office/drawing/2014/main" val="1151647474"/>
                      </a:ext>
                    </a:extLst>
                  </a:tr>
                </a:tbl>
              </a:graphicData>
            </a:graphic>
          </p:graphicFrame>
        </mc:Choice>
        <mc:Fallback>
          <p:graphicFrame>
            <p:nvGraphicFramePr>
              <p:cNvPr id="12" name="表格 12">
                <a:extLst>
                  <a:ext uri="{FF2B5EF4-FFF2-40B4-BE49-F238E27FC236}">
                    <a16:creationId xmlns:a16="http://schemas.microsoft.com/office/drawing/2014/main" id="{F73F686A-B1C4-2D42-AA6F-86013E3312AB}"/>
                  </a:ext>
                </a:extLst>
              </p:cNvPr>
              <p:cNvGraphicFramePr>
                <a:graphicFrameLocks noGrp="1"/>
              </p:cNvGraphicFramePr>
              <p:nvPr>
                <p:extLst>
                  <p:ext uri="{D42A27DB-BD31-4B8C-83A1-F6EECF244321}">
                    <p14:modId xmlns:p14="http://schemas.microsoft.com/office/powerpoint/2010/main" val="1457330194"/>
                  </p:ext>
                </p:extLst>
              </p:nvPr>
            </p:nvGraphicFramePr>
            <p:xfrm>
              <a:off x="2465849" y="2607174"/>
              <a:ext cx="8127999" cy="22250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157522600"/>
                        </a:ext>
                      </a:extLst>
                    </a:gridCol>
                    <a:gridCol w="2709333">
                      <a:extLst>
                        <a:ext uri="{9D8B030D-6E8A-4147-A177-3AD203B41FA5}">
                          <a16:colId xmlns:a16="http://schemas.microsoft.com/office/drawing/2014/main" val="3365173241"/>
                        </a:ext>
                      </a:extLst>
                    </a:gridCol>
                    <a:gridCol w="2709333">
                      <a:extLst>
                        <a:ext uri="{9D8B030D-6E8A-4147-A177-3AD203B41FA5}">
                          <a16:colId xmlns:a16="http://schemas.microsoft.com/office/drawing/2014/main" val="2458056910"/>
                        </a:ext>
                      </a:extLst>
                    </a:gridCol>
                  </a:tblGrid>
                  <a:tr h="370840">
                    <a:tc>
                      <a:txBody>
                        <a:bodyPr/>
                        <a:lstStyle/>
                        <a:p>
                          <a:endParaRPr lang="zh-CN" altLang="en-US" dirty="0"/>
                        </a:p>
                      </a:txBody>
                      <a:tcPr/>
                    </a:tc>
                    <a:tc>
                      <a:txBody>
                        <a:bodyPr/>
                        <a:lstStyle/>
                        <a:p>
                          <a:r>
                            <a:rPr lang="en-US" altLang="zh-CN" dirty="0"/>
                            <a:t>VQA v2</a:t>
                          </a:r>
                          <a:endParaRPr lang="zh-CN" altLang="en-US" dirty="0"/>
                        </a:p>
                      </a:txBody>
                      <a:tcPr/>
                    </a:tc>
                    <a:tc>
                      <a:txBody>
                        <a:bodyPr/>
                        <a:lstStyle/>
                        <a:p>
                          <a:r>
                            <a:rPr lang="en-US" altLang="zh-CN" dirty="0"/>
                            <a:t>VQA-CP v2</a:t>
                          </a:r>
                          <a:endParaRPr lang="zh-CN" altLang="en-US" dirty="0"/>
                        </a:p>
                      </a:txBody>
                      <a:tcPr/>
                    </a:tc>
                    <a:extLst>
                      <a:ext uri="{0D108BD9-81ED-4DB2-BD59-A6C34878D82A}">
                        <a16:rowId xmlns:a16="http://schemas.microsoft.com/office/drawing/2014/main" val="3286746009"/>
                      </a:ext>
                    </a:extLst>
                  </a:tr>
                  <a:tr h="370840">
                    <a:tc>
                      <a:txBody>
                        <a:bodyPr/>
                        <a:lstStyle/>
                        <a:p>
                          <a:r>
                            <a:rPr lang="en-US" altLang="zh-CN" dirty="0" err="1"/>
                            <a:t>UpDn</a:t>
                          </a:r>
                          <a:endParaRPr lang="zh-CN" altLang="en-US" dirty="0"/>
                        </a:p>
                      </a:txBody>
                      <a:tcPr/>
                    </a:tc>
                    <a:tc>
                      <a:txBody>
                        <a:bodyPr/>
                        <a:lstStyle/>
                        <a:p>
                          <a:r>
                            <a:rPr lang="en-US" altLang="zh-CN" dirty="0"/>
                            <a:t>63.48</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39.74</a:t>
                          </a:r>
                          <a:endParaRPr lang="zh-CN" altLang="en-US" dirty="0"/>
                        </a:p>
                      </a:txBody>
                      <a:tcPr/>
                    </a:tc>
                    <a:extLst>
                      <a:ext uri="{0D108BD9-81ED-4DB2-BD59-A6C34878D82A}">
                        <a16:rowId xmlns:a16="http://schemas.microsoft.com/office/drawing/2014/main" val="3687165906"/>
                      </a:ext>
                    </a:extLst>
                  </a:tr>
                  <a:tr h="370840">
                    <a:tc>
                      <a:txBody>
                        <a:bodyPr/>
                        <a:lstStyle/>
                        <a:p>
                          <a:r>
                            <a:rPr lang="en-US" altLang="zh-CN" dirty="0"/>
                            <a:t>LMH(2019)[1]    </a:t>
                          </a:r>
                          <a:endParaRPr lang="zh-CN" altLang="en-US" dirty="0"/>
                        </a:p>
                      </a:txBody>
                      <a:tcPr/>
                    </a:tc>
                    <a:tc>
                      <a:txBody>
                        <a:bodyPr/>
                        <a:lstStyle/>
                        <a:p>
                          <a:r>
                            <a:rPr lang="en-US" altLang="zh-CN" dirty="0"/>
                            <a:t>56.35</a:t>
                          </a:r>
                          <a:endParaRPr lang="zh-CN" altLang="en-US" dirty="0"/>
                        </a:p>
                      </a:txBody>
                      <a:tcPr/>
                    </a:tc>
                    <a:tc>
                      <a:txBody>
                        <a:bodyPr/>
                        <a:lstStyle/>
                        <a:p>
                          <a:r>
                            <a:rPr lang="en-US" altLang="zh-CN" dirty="0"/>
                            <a:t>52.01</a:t>
                          </a:r>
                          <a:endParaRPr lang="zh-CN" altLang="en-US" dirty="0"/>
                        </a:p>
                      </a:txBody>
                      <a:tcPr/>
                    </a:tc>
                    <a:extLst>
                      <a:ext uri="{0D108BD9-81ED-4DB2-BD59-A6C34878D82A}">
                        <a16:rowId xmlns:a16="http://schemas.microsoft.com/office/drawing/2014/main" val="4164914308"/>
                      </a:ext>
                    </a:extLst>
                  </a:tr>
                  <a:tr h="370840">
                    <a:tc>
                      <a:txBody>
                        <a:bodyPr/>
                        <a:lstStyle/>
                        <a:p>
                          <a:r>
                            <a:rPr lang="en-US" altLang="zh-CN" dirty="0"/>
                            <a:t>CF-VQA(2021)[2]</a:t>
                          </a:r>
                          <a:endParaRPr lang="zh-CN" altLang="en-US" dirty="0"/>
                        </a:p>
                      </a:txBody>
                      <a:tcPr/>
                    </a:tc>
                    <a:tc>
                      <a:txBody>
                        <a:bodyPr/>
                        <a:lstStyle/>
                        <a:p>
                          <a:r>
                            <a:rPr lang="en-US" altLang="zh-CN" dirty="0"/>
                            <a:t>60.76</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54.95</a:t>
                          </a:r>
                          <a:endParaRPr lang="zh-CN" altLang="en-US" dirty="0"/>
                        </a:p>
                      </a:txBody>
                      <a:tcPr/>
                    </a:tc>
                    <a:extLst>
                      <a:ext uri="{0D108BD9-81ED-4DB2-BD59-A6C34878D82A}">
                        <a16:rowId xmlns:a16="http://schemas.microsoft.com/office/drawing/2014/main" val="3162678892"/>
                      </a:ext>
                    </a:extLst>
                  </a:tr>
                  <a:tr h="370840">
                    <a:tc>
                      <a:txBody>
                        <a:bodyPr/>
                        <a:lstStyle/>
                        <a:p>
                          <a:endParaRPr lang="zh-CN"/>
                        </a:p>
                      </a:txBody>
                      <a:tcPr>
                        <a:blipFill>
                          <a:blip r:embed="rId2"/>
                          <a:stretch>
                            <a:fillRect l="-467" t="-396667" r="-200467" b="-123333"/>
                          </a:stretch>
                        </a:blipFill>
                      </a:tcPr>
                    </a:tc>
                    <a:tc>
                      <a:txBody>
                        <a:bodyPr/>
                        <a:lstStyle/>
                        <a:p>
                          <a:r>
                            <a:rPr lang="en-US" altLang="zh-CN" dirty="0"/>
                            <a:t>62.63</a:t>
                          </a:r>
                          <a:endParaRPr lang="zh-CN" altLang="en-US" dirty="0"/>
                        </a:p>
                      </a:txBody>
                      <a:tcPr/>
                    </a:tc>
                    <a:tc>
                      <a:txBody>
                        <a:bodyPr/>
                        <a:lstStyle/>
                        <a:p>
                          <a:r>
                            <a:rPr lang="en-US" altLang="zh-CN" dirty="0"/>
                            <a:t>51.57</a:t>
                          </a:r>
                          <a:endParaRPr lang="zh-CN" altLang="en-US" dirty="0"/>
                        </a:p>
                      </a:txBody>
                      <a:tcPr/>
                    </a:tc>
                    <a:extLst>
                      <a:ext uri="{0D108BD9-81ED-4DB2-BD59-A6C34878D82A}">
                        <a16:rowId xmlns:a16="http://schemas.microsoft.com/office/drawing/2014/main" val="3150622012"/>
                      </a:ext>
                    </a:extLst>
                  </a:tr>
                  <a:tr h="370840">
                    <a:tc>
                      <a:txBody>
                        <a:bodyPr/>
                        <a:lstStyle/>
                        <a:p>
                          <a:endParaRPr lang="zh-CN"/>
                        </a:p>
                      </a:txBody>
                      <a:tcPr>
                        <a:blipFill>
                          <a:blip r:embed="rId2"/>
                          <a:stretch>
                            <a:fillRect l="-467" t="-513793" r="-200467" b="-27586"/>
                          </a:stretch>
                        </a:blipFill>
                      </a:tcPr>
                    </a:tc>
                    <a:tc>
                      <a:txBody>
                        <a:bodyPr/>
                        <a:lstStyle/>
                        <a:p>
                          <a:r>
                            <a:rPr lang="en-US" altLang="zh-CN" dirty="0"/>
                            <a:t>55.01</a:t>
                          </a:r>
                          <a:endParaRPr lang="zh-CN" altLang="en-US" dirty="0"/>
                        </a:p>
                      </a:txBody>
                      <a:tcPr/>
                    </a:tc>
                    <a:tc>
                      <a:txBody>
                        <a:bodyPr/>
                        <a:lstStyle/>
                        <a:p>
                          <a:r>
                            <a:rPr lang="en-US" altLang="zh-CN" dirty="0"/>
                            <a:t>55.34</a:t>
                          </a:r>
                          <a:endParaRPr lang="zh-CN" altLang="en-US" dirty="0"/>
                        </a:p>
                      </a:txBody>
                      <a:tcPr/>
                    </a:tc>
                    <a:extLst>
                      <a:ext uri="{0D108BD9-81ED-4DB2-BD59-A6C34878D82A}">
                        <a16:rowId xmlns:a16="http://schemas.microsoft.com/office/drawing/2014/main" val="1151647474"/>
                      </a:ext>
                    </a:extLst>
                  </a:tr>
                </a:tbl>
              </a:graphicData>
            </a:graphic>
          </p:graphicFrame>
        </mc:Fallback>
      </mc:AlternateContent>
      <p:sp>
        <p:nvSpPr>
          <p:cNvPr id="14" name="左大括号 13">
            <a:extLst>
              <a:ext uri="{FF2B5EF4-FFF2-40B4-BE49-F238E27FC236}">
                <a16:creationId xmlns:a16="http://schemas.microsoft.com/office/drawing/2014/main" id="{C697580A-6B73-BD41-99B2-9129DF4B4EF0}"/>
              </a:ext>
            </a:extLst>
          </p:cNvPr>
          <p:cNvSpPr/>
          <p:nvPr/>
        </p:nvSpPr>
        <p:spPr>
          <a:xfrm>
            <a:off x="2114304" y="2885144"/>
            <a:ext cx="177282" cy="16328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6AD0F090-F904-1A4B-A7BA-B51915F4B941}"/>
              </a:ext>
            </a:extLst>
          </p:cNvPr>
          <p:cNvSpPr txBox="1"/>
          <p:nvPr/>
        </p:nvSpPr>
        <p:spPr>
          <a:xfrm>
            <a:off x="765858" y="3431225"/>
            <a:ext cx="1348446" cy="369332"/>
          </a:xfrm>
          <a:prstGeom prst="rect">
            <a:avLst/>
          </a:prstGeom>
          <a:noFill/>
        </p:spPr>
        <p:txBody>
          <a:bodyPr wrap="none" rtlCol="0">
            <a:spAutoFit/>
          </a:bodyPr>
          <a:lstStyle/>
          <a:p>
            <a:r>
              <a:rPr kumimoji="1" lang="en-US" altLang="zh-CN" dirty="0" err="1"/>
              <a:t>UpDn</a:t>
            </a:r>
            <a:r>
              <a:rPr kumimoji="1" lang="en-US" altLang="zh-CN" dirty="0"/>
              <a:t>-based</a:t>
            </a:r>
            <a:endParaRPr kumimoji="1" lang="zh-CN" altLang="en-US" dirty="0"/>
          </a:p>
        </p:txBody>
      </p:sp>
    </p:spTree>
    <p:extLst>
      <p:ext uri="{BB962C8B-B14F-4D97-AF65-F5344CB8AC3E}">
        <p14:creationId xmlns:p14="http://schemas.microsoft.com/office/powerpoint/2010/main" val="17706834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D83A74-43A9-484B-B8CF-FF7240159664}"/>
              </a:ext>
            </a:extLst>
          </p:cNvPr>
          <p:cNvSpPr>
            <a:spLocks noGrp="1"/>
          </p:cNvSpPr>
          <p:nvPr>
            <p:ph type="title"/>
          </p:nvPr>
        </p:nvSpPr>
        <p:spPr/>
        <p:txBody>
          <a:bodyPr/>
          <a:lstStyle/>
          <a:p>
            <a:r>
              <a:rPr kumimoji="1" lang="en-US" altLang="zh-CN" dirty="0"/>
              <a:t>Data-balancing Based Methods</a:t>
            </a:r>
            <a:endParaRPr kumimoji="1" lang="zh-CN" altLang="en-US" dirty="0"/>
          </a:p>
        </p:txBody>
      </p:sp>
      <p:sp>
        <p:nvSpPr>
          <p:cNvPr id="3" name="内容占位符 2">
            <a:extLst>
              <a:ext uri="{FF2B5EF4-FFF2-40B4-BE49-F238E27FC236}">
                <a16:creationId xmlns:a16="http://schemas.microsoft.com/office/drawing/2014/main" id="{CA6E360E-3AE6-0349-8B05-7FE0F5D86AD4}"/>
              </a:ext>
            </a:extLst>
          </p:cNvPr>
          <p:cNvSpPr>
            <a:spLocks noGrp="1"/>
          </p:cNvSpPr>
          <p:nvPr>
            <p:ph sz="quarter" idx="10"/>
          </p:nvPr>
        </p:nvSpPr>
        <p:spPr/>
        <p:txBody>
          <a:bodyPr>
            <a:normAutofit/>
          </a:bodyPr>
          <a:lstStyle/>
          <a:p>
            <a:r>
              <a:rPr lang="en-US" altLang="zh-CN" sz="3600" b="1" dirty="0">
                <a:latin typeface="Helvetica" pitchFamily="2" charset="0"/>
              </a:rPr>
              <a:t>Basic idea:</a:t>
            </a:r>
          </a:p>
          <a:p>
            <a:pPr marL="0" indent="0">
              <a:buNone/>
            </a:pPr>
            <a:endParaRPr lang="en" altLang="zh-CN" dirty="0">
              <a:effectLst/>
              <a:latin typeface="Helvetica" pitchFamily="2" charset="0"/>
            </a:endParaRPr>
          </a:p>
          <a:p>
            <a:pPr marL="0" indent="0">
              <a:lnSpc>
                <a:spcPct val="150000"/>
              </a:lnSpc>
              <a:buNone/>
            </a:pPr>
            <a:r>
              <a:rPr lang="en" altLang="zh-CN" dirty="0">
                <a:latin typeface="Helvetica" pitchFamily="2" charset="0"/>
              </a:rPr>
              <a:t>They explicitly balance the answers’ distribution of training data. However</a:t>
            </a:r>
            <a:r>
              <a:rPr lang="en-US" altLang="zh-CN" dirty="0">
                <a:latin typeface="Helvetica" pitchFamily="2" charset="0"/>
              </a:rPr>
              <a:t>, </a:t>
            </a:r>
            <a:r>
              <a:rPr lang="en" altLang="zh-CN" dirty="0">
                <a:latin typeface="Helvetica" pitchFamily="2" charset="0"/>
              </a:rPr>
              <a:t>this violates the original intention of VQA-CP v2 and changes the setting of imbalanced training data which still remains a major challenge.</a:t>
            </a:r>
          </a:p>
          <a:p>
            <a:pPr marL="0" indent="0">
              <a:buNone/>
            </a:pPr>
            <a:endParaRPr lang="en" altLang="zh-CN" dirty="0">
              <a:effectLst/>
              <a:latin typeface="Helvetica" pitchFamily="2" charset="0"/>
            </a:endParaRPr>
          </a:p>
          <a:p>
            <a:pPr marL="0" indent="0">
              <a:buNone/>
            </a:pPr>
            <a:endParaRPr kumimoji="1" lang="zh-CN" altLang="en-US" dirty="0"/>
          </a:p>
        </p:txBody>
      </p:sp>
    </p:spTree>
    <p:extLst>
      <p:ext uri="{BB962C8B-B14F-4D97-AF65-F5344CB8AC3E}">
        <p14:creationId xmlns:p14="http://schemas.microsoft.com/office/powerpoint/2010/main" val="39703038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Data-balancing Based Methods</a:t>
            </a:r>
            <a:endParaRPr lang="en-US" dirty="0">
              <a:latin typeface="Times New Roman Regular" panose="02020603050405020304" charset="0"/>
              <a:cs typeface="Times New Roman Regular" panose="02020603050405020304" charset="0"/>
            </a:endParaRPr>
          </a:p>
        </p:txBody>
      </p:sp>
      <p:sp>
        <p:nvSpPr>
          <p:cNvPr id="17" name="文本框 16"/>
          <p:cNvSpPr txBox="1"/>
          <p:nvPr/>
        </p:nvSpPr>
        <p:spPr>
          <a:xfrm>
            <a:off x="153035" y="6468110"/>
            <a:ext cx="7300595" cy="307777"/>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 Overcoming Language Priors with Self-supervised Learning for Visual Question Answering</a:t>
            </a:r>
            <a:endParaRPr lang="zh-CN" altLang="en-US" sz="1400" dirty="0">
              <a:latin typeface="Times New Roman Regular" panose="02020603050405020304" charset="0"/>
              <a:cs typeface="Times New Roman Regular" panose="02020603050405020304" charset="0"/>
            </a:endParaRPr>
          </a:p>
        </p:txBody>
      </p:sp>
      <p:sp>
        <p:nvSpPr>
          <p:cNvPr id="13" name="内容占位符 2">
            <a:extLst>
              <a:ext uri="{FF2B5EF4-FFF2-40B4-BE49-F238E27FC236}">
                <a16:creationId xmlns:a16="http://schemas.microsoft.com/office/drawing/2014/main" id="{72DC9C25-4DB4-7C4D-BAB9-38972BFEB554}"/>
              </a:ext>
            </a:extLst>
          </p:cNvPr>
          <p:cNvSpPr>
            <a:spLocks noGrp="1"/>
          </p:cNvSpPr>
          <p:nvPr>
            <p:ph sz="quarter" idx="10"/>
          </p:nvPr>
        </p:nvSpPr>
        <p:spPr>
          <a:xfrm>
            <a:off x="584200" y="1435100"/>
            <a:ext cx="11018838" cy="4833938"/>
          </a:xfrm>
        </p:spPr>
        <p:txBody>
          <a:bodyPr/>
          <a:lstStyle/>
          <a:p>
            <a:r>
              <a:rPr kumimoji="1" lang="en-US" altLang="zh-CN" dirty="0"/>
              <a:t>1. SSL</a:t>
            </a:r>
            <a:r>
              <a:rPr kumimoji="1" lang="zh-CN" altLang="en-US" dirty="0"/>
              <a:t> </a:t>
            </a:r>
            <a:r>
              <a:rPr kumimoji="1" lang="en-US" altLang="zh-CN" dirty="0"/>
              <a:t>(</a:t>
            </a:r>
            <a:r>
              <a:rPr kumimoji="1" lang="en-US" altLang="zh-CN" dirty="0">
                <a:solidFill>
                  <a:srgbClr val="FF0000"/>
                </a:solidFill>
              </a:rPr>
              <a:t>S</a:t>
            </a:r>
            <a:r>
              <a:rPr kumimoji="1" lang="en-US" altLang="zh-CN" dirty="0"/>
              <a:t>elf-</a:t>
            </a:r>
            <a:r>
              <a:rPr kumimoji="1" lang="en-US" altLang="zh-CN" dirty="0">
                <a:solidFill>
                  <a:srgbClr val="FF0000"/>
                </a:solidFill>
              </a:rPr>
              <a:t>s</a:t>
            </a:r>
            <a:r>
              <a:rPr kumimoji="1" lang="en-US" altLang="zh-CN" dirty="0"/>
              <a:t>upervised </a:t>
            </a:r>
            <a:r>
              <a:rPr kumimoji="1" lang="en-US" altLang="zh-CN" dirty="0">
                <a:solidFill>
                  <a:srgbClr val="FF0000"/>
                </a:solidFill>
              </a:rPr>
              <a:t>L</a:t>
            </a:r>
            <a:r>
              <a:rPr kumimoji="1" lang="en-US" altLang="zh-CN" dirty="0"/>
              <a:t>earning)</a:t>
            </a:r>
            <a:endParaRPr kumimoji="1" lang="zh-CN" altLang="en-US" dirty="0"/>
          </a:p>
        </p:txBody>
      </p:sp>
      <p:pic>
        <p:nvPicPr>
          <p:cNvPr id="6" name="图片 5">
            <a:extLst>
              <a:ext uri="{FF2B5EF4-FFF2-40B4-BE49-F238E27FC236}">
                <a16:creationId xmlns:a16="http://schemas.microsoft.com/office/drawing/2014/main" id="{52A9EDE6-E862-F740-8965-6DCC27D01BEE}"/>
              </a:ext>
            </a:extLst>
          </p:cNvPr>
          <p:cNvPicPr>
            <a:picLocks noChangeAspect="1"/>
          </p:cNvPicPr>
          <p:nvPr/>
        </p:nvPicPr>
        <p:blipFill>
          <a:blip r:embed="rId3"/>
          <a:stretch>
            <a:fillRect/>
          </a:stretch>
        </p:blipFill>
        <p:spPr>
          <a:xfrm>
            <a:off x="1793568" y="1947069"/>
            <a:ext cx="9194800" cy="381000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Regular" panose="02020603050405020304" charset="0"/>
                <a:cs typeface="Times New Roman Regular" panose="02020603050405020304" charset="0"/>
              </a:rPr>
              <a:t>The Task:</a:t>
            </a:r>
            <a:r>
              <a:rPr lang="zh-CN" altLang="en-US" dirty="0">
                <a:latin typeface="Times New Roman Regular" panose="02020603050405020304" charset="0"/>
                <a:cs typeface="Times New Roman Regular" panose="02020603050405020304" charset="0"/>
              </a:rPr>
              <a:t> </a:t>
            </a:r>
            <a:r>
              <a:rPr lang="en-US" altLang="zh-CN" sz="2665" dirty="0">
                <a:latin typeface="Times New Roman Regular" panose="02020603050405020304" charset="0"/>
                <a:cs typeface="Times New Roman Regular" panose="02020603050405020304" charset="0"/>
                <a:sym typeface="+mn-ea"/>
              </a:rPr>
              <a:t>V</a:t>
            </a:r>
            <a:r>
              <a:rPr lang="en-US" sz="2665" dirty="0">
                <a:latin typeface="Times New Roman Regular" panose="02020603050405020304" charset="0"/>
                <a:cs typeface="Times New Roman Regular" panose="02020603050405020304" charset="0"/>
                <a:sym typeface="+mn-ea"/>
              </a:rPr>
              <a:t>isual</a:t>
            </a:r>
            <a:r>
              <a:rPr lang="zh-CN" altLang="en-US" sz="2665" dirty="0">
                <a:latin typeface="Times New Roman Regular" panose="02020603050405020304" charset="0"/>
                <a:cs typeface="Times New Roman Regular" panose="02020603050405020304" charset="0"/>
                <a:sym typeface="+mn-ea"/>
              </a:rPr>
              <a:t> </a:t>
            </a:r>
            <a:r>
              <a:rPr lang="en-US" altLang="zh-CN" sz="2665" dirty="0">
                <a:latin typeface="Times New Roman Regular" panose="02020603050405020304" charset="0"/>
                <a:cs typeface="Times New Roman Regular" panose="02020603050405020304" charset="0"/>
                <a:sym typeface="+mn-ea"/>
              </a:rPr>
              <a:t>Question</a:t>
            </a:r>
            <a:r>
              <a:rPr lang="zh-CN" altLang="en-US" sz="2665" dirty="0">
                <a:latin typeface="Times New Roman Regular" panose="02020603050405020304" charset="0"/>
                <a:cs typeface="Times New Roman Regular" panose="02020603050405020304" charset="0"/>
                <a:sym typeface="+mn-ea"/>
              </a:rPr>
              <a:t> </a:t>
            </a:r>
            <a:r>
              <a:rPr lang="en-US" altLang="zh-CN" sz="2665" dirty="0">
                <a:latin typeface="Times New Roman Regular" panose="02020603050405020304" charset="0"/>
                <a:cs typeface="Times New Roman Regular" panose="02020603050405020304" charset="0"/>
                <a:sym typeface="+mn-ea"/>
              </a:rPr>
              <a:t>Answering (VQA)</a:t>
            </a:r>
            <a:endParaRPr lang="en-US" sz="2665" dirty="0">
              <a:latin typeface="Times New Roman Regular" panose="02020603050405020304" charset="0"/>
              <a:cs typeface="Times New Roman Regular" panose="02020603050405020304" charset="0"/>
            </a:endParaRPr>
          </a:p>
        </p:txBody>
      </p:sp>
      <p:sp>
        <p:nvSpPr>
          <p:cNvPr id="9" name="TextBox 8"/>
          <p:cNvSpPr txBox="1"/>
          <p:nvPr/>
        </p:nvSpPr>
        <p:spPr>
          <a:xfrm>
            <a:off x="7148830" y="3178810"/>
            <a:ext cx="4893945" cy="1107996"/>
          </a:xfrm>
          <a:prstGeom prst="rect">
            <a:avLst/>
          </a:prstGeom>
          <a:noFill/>
        </p:spPr>
        <p:txBody>
          <a:bodyPr wrap="square">
            <a:spAutoFit/>
          </a:bodyPr>
          <a:lstStyle/>
          <a:p>
            <a:pPr defTabSz="932180">
              <a:spcBef>
                <a:spcPct val="20000"/>
              </a:spcBef>
              <a:buSzPct val="90000"/>
            </a:pPr>
            <a:r>
              <a:rPr lang="en-US" sz="2200" dirty="0">
                <a:latin typeface="Times New Roman Regular" panose="02020603050405020304" charset="0"/>
                <a:cs typeface="Times New Roman Regular" panose="02020603050405020304" charset="0"/>
              </a:rPr>
              <a:t>The</a:t>
            </a:r>
            <a:r>
              <a:rPr lang="zh-CN" altLang="en-US" sz="2200" dirty="0">
                <a:latin typeface="Times New Roman Regular" panose="02020603050405020304" charset="0"/>
                <a:cs typeface="Times New Roman Regular" panose="02020603050405020304" charset="0"/>
              </a:rPr>
              <a:t> </a:t>
            </a:r>
            <a:r>
              <a:rPr lang="en-US" altLang="zh-CN" sz="2200" dirty="0">
                <a:latin typeface="Times New Roman Regular" panose="02020603050405020304" charset="0"/>
              </a:rPr>
              <a:t>VQA system tries to choose the correct answer in the large prediction space.</a:t>
            </a:r>
            <a:endParaRPr lang="en-US" sz="2200" dirty="0">
              <a:latin typeface="Times New Roman Regular" panose="02020603050405020304" charset="0"/>
            </a:endParaRPr>
          </a:p>
        </p:txBody>
      </p:sp>
      <p:pic>
        <p:nvPicPr>
          <p:cNvPr id="5" name="图片 4">
            <a:extLst>
              <a:ext uri="{FF2B5EF4-FFF2-40B4-BE49-F238E27FC236}">
                <a16:creationId xmlns:a16="http://schemas.microsoft.com/office/drawing/2014/main" id="{C2DB375D-A9C7-0C49-AFD7-CF14E7A4B34E}"/>
              </a:ext>
            </a:extLst>
          </p:cNvPr>
          <p:cNvPicPr>
            <a:picLocks noChangeAspect="1"/>
          </p:cNvPicPr>
          <p:nvPr/>
        </p:nvPicPr>
        <p:blipFill>
          <a:blip r:embed="rId3"/>
          <a:stretch>
            <a:fillRect/>
          </a:stretch>
        </p:blipFill>
        <p:spPr>
          <a:xfrm>
            <a:off x="764074" y="2069618"/>
            <a:ext cx="2969735" cy="3198176"/>
          </a:xfrm>
          <a:prstGeom prst="rect">
            <a:avLst/>
          </a:prstGeom>
        </p:spPr>
      </p:pic>
      <p:cxnSp>
        <p:nvCxnSpPr>
          <p:cNvPr id="6" name="直接箭头连接符 10">
            <a:extLst>
              <a:ext uri="{FF2B5EF4-FFF2-40B4-BE49-F238E27FC236}">
                <a16:creationId xmlns:a16="http://schemas.microsoft.com/office/drawing/2014/main" id="{2CC47D85-9226-074A-A656-91C492CE7B57}"/>
              </a:ext>
            </a:extLst>
          </p:cNvPr>
          <p:cNvCxnSpPr/>
          <p:nvPr/>
        </p:nvCxnSpPr>
        <p:spPr>
          <a:xfrm>
            <a:off x="3997610" y="2574002"/>
            <a:ext cx="1296000" cy="1094704"/>
          </a:xfrm>
          <a:prstGeom prst="straightConnector1">
            <a:avLst/>
          </a:prstGeom>
          <a:ln w="31750">
            <a:tailEnd type="triangle"/>
          </a:ln>
        </p:spPr>
        <p:style>
          <a:lnRef idx="3">
            <a:schemeClr val="accent1"/>
          </a:lnRef>
          <a:fillRef idx="0">
            <a:schemeClr val="accent1"/>
          </a:fillRef>
          <a:effectRef idx="2">
            <a:schemeClr val="accent1"/>
          </a:effectRef>
          <a:fontRef idx="minor">
            <a:schemeClr val="tx1"/>
          </a:fontRef>
        </p:style>
      </p:cxnSp>
      <p:cxnSp>
        <p:nvCxnSpPr>
          <p:cNvPr id="7" name="直接箭头连接符 29">
            <a:extLst>
              <a:ext uri="{FF2B5EF4-FFF2-40B4-BE49-F238E27FC236}">
                <a16:creationId xmlns:a16="http://schemas.microsoft.com/office/drawing/2014/main" id="{3FF8D088-AE44-CF47-B6D5-45DD0183B566}"/>
              </a:ext>
            </a:extLst>
          </p:cNvPr>
          <p:cNvCxnSpPr>
            <a:cxnSpLocks/>
          </p:cNvCxnSpPr>
          <p:nvPr/>
        </p:nvCxnSpPr>
        <p:spPr>
          <a:xfrm flipV="1">
            <a:off x="3997610" y="3668706"/>
            <a:ext cx="1296000" cy="1193800"/>
          </a:xfrm>
          <a:prstGeom prst="straightConnector1">
            <a:avLst/>
          </a:prstGeom>
          <a:ln w="31750">
            <a:tailEnd type="triangle"/>
          </a:ln>
        </p:spPr>
        <p:style>
          <a:lnRef idx="3">
            <a:schemeClr val="accent1"/>
          </a:lnRef>
          <a:fillRef idx="0">
            <a:schemeClr val="accent1"/>
          </a:fillRef>
          <a:effectRef idx="2">
            <a:schemeClr val="accent1"/>
          </a:effectRef>
          <a:fontRef idx="minor">
            <a:schemeClr val="tx1"/>
          </a:fontRef>
        </p:style>
      </p:cxnSp>
      <p:sp>
        <p:nvSpPr>
          <p:cNvPr id="10" name="矩形 9">
            <a:extLst>
              <a:ext uri="{FF2B5EF4-FFF2-40B4-BE49-F238E27FC236}">
                <a16:creationId xmlns:a16="http://schemas.microsoft.com/office/drawing/2014/main" id="{E211DE23-70B6-774C-B0C6-77ECEDCF9274}"/>
              </a:ext>
            </a:extLst>
          </p:cNvPr>
          <p:cNvSpPr/>
          <p:nvPr/>
        </p:nvSpPr>
        <p:spPr>
          <a:xfrm>
            <a:off x="5325937" y="3369980"/>
            <a:ext cx="1391873" cy="67871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rPr>
              <a:t>Black</a:t>
            </a:r>
            <a:endParaRPr lang="zh-CN" altLang="en-US" sz="2800" b="1" dirty="0">
              <a:solidFill>
                <a:schemeClr val="tx1"/>
              </a:solidFil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Data-balancing Based Methods</a:t>
            </a:r>
            <a:endParaRPr lang="en-US" dirty="0">
              <a:latin typeface="Times New Roman Regular" panose="02020603050405020304" charset="0"/>
              <a:cs typeface="Times New Roman Regular" panose="02020603050405020304" charset="0"/>
            </a:endParaRPr>
          </a:p>
        </p:txBody>
      </p:sp>
      <p:sp>
        <p:nvSpPr>
          <p:cNvPr id="17" name="文本框 16"/>
          <p:cNvSpPr txBox="1"/>
          <p:nvPr/>
        </p:nvSpPr>
        <p:spPr>
          <a:xfrm>
            <a:off x="153035" y="6468110"/>
            <a:ext cx="7300595" cy="307777"/>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 Overcoming Language Priors with Self-supervised Learning for Visual Question Answering</a:t>
            </a:r>
            <a:endParaRPr lang="zh-CN" altLang="en-US" sz="1400" dirty="0">
              <a:latin typeface="Times New Roman Regular" panose="02020603050405020304" charset="0"/>
              <a:cs typeface="Times New Roman Regular" panose="02020603050405020304" charset="0"/>
            </a:endParaRPr>
          </a:p>
        </p:txBody>
      </p:sp>
      <p:sp>
        <p:nvSpPr>
          <p:cNvPr id="13" name="内容占位符 2">
            <a:extLst>
              <a:ext uri="{FF2B5EF4-FFF2-40B4-BE49-F238E27FC236}">
                <a16:creationId xmlns:a16="http://schemas.microsoft.com/office/drawing/2014/main" id="{72DC9C25-4DB4-7C4D-BAB9-38972BFEB554}"/>
              </a:ext>
            </a:extLst>
          </p:cNvPr>
          <p:cNvSpPr>
            <a:spLocks noGrp="1"/>
          </p:cNvSpPr>
          <p:nvPr>
            <p:ph sz="quarter" idx="10"/>
          </p:nvPr>
        </p:nvSpPr>
        <p:spPr>
          <a:xfrm>
            <a:off x="584200" y="1435100"/>
            <a:ext cx="11018838" cy="4833938"/>
          </a:xfrm>
        </p:spPr>
        <p:txBody>
          <a:bodyPr/>
          <a:lstStyle/>
          <a:p>
            <a:r>
              <a:rPr kumimoji="1" lang="en-US" altLang="zh-CN" dirty="0"/>
              <a:t>1. SSL</a:t>
            </a:r>
            <a:endParaRPr kumimoji="1" lang="zh-CN" altLang="en-US" dirty="0"/>
          </a:p>
        </p:txBody>
      </p:sp>
      <p:pic>
        <p:nvPicPr>
          <p:cNvPr id="3" name="图片 2">
            <a:extLst>
              <a:ext uri="{FF2B5EF4-FFF2-40B4-BE49-F238E27FC236}">
                <a16:creationId xmlns:a16="http://schemas.microsoft.com/office/drawing/2014/main" id="{34D7CB0C-E2A9-2B4E-A2EB-11F9D095AF69}"/>
              </a:ext>
            </a:extLst>
          </p:cNvPr>
          <p:cNvPicPr>
            <a:picLocks noChangeAspect="1"/>
          </p:cNvPicPr>
          <p:nvPr/>
        </p:nvPicPr>
        <p:blipFill>
          <a:blip r:embed="rId3"/>
          <a:stretch>
            <a:fillRect/>
          </a:stretch>
        </p:blipFill>
        <p:spPr>
          <a:xfrm>
            <a:off x="-2381" y="1944269"/>
            <a:ext cx="12192000" cy="4523841"/>
          </a:xfrm>
          <a:prstGeom prst="rect">
            <a:avLst/>
          </a:prstGeom>
        </p:spPr>
      </p:pic>
      <p:pic>
        <p:nvPicPr>
          <p:cNvPr id="4" name="图片 3">
            <a:extLst>
              <a:ext uri="{FF2B5EF4-FFF2-40B4-BE49-F238E27FC236}">
                <a16:creationId xmlns:a16="http://schemas.microsoft.com/office/drawing/2014/main" id="{34DF5D94-3C59-7A4B-A72F-E2091A67401A}"/>
              </a:ext>
            </a:extLst>
          </p:cNvPr>
          <p:cNvPicPr>
            <a:picLocks noChangeAspect="1"/>
          </p:cNvPicPr>
          <p:nvPr/>
        </p:nvPicPr>
        <p:blipFill>
          <a:blip r:embed="rId4"/>
          <a:stretch>
            <a:fillRect/>
          </a:stretch>
        </p:blipFill>
        <p:spPr>
          <a:xfrm>
            <a:off x="6640829" y="1508040"/>
            <a:ext cx="2855119" cy="691817"/>
          </a:xfrm>
          <a:prstGeom prst="rect">
            <a:avLst/>
          </a:prstGeom>
        </p:spPr>
      </p:pic>
      <p:pic>
        <p:nvPicPr>
          <p:cNvPr id="5" name="图片 4">
            <a:extLst>
              <a:ext uri="{FF2B5EF4-FFF2-40B4-BE49-F238E27FC236}">
                <a16:creationId xmlns:a16="http://schemas.microsoft.com/office/drawing/2014/main" id="{FB54C33B-ADF8-D540-9ECF-77CF0179D5DB}"/>
              </a:ext>
            </a:extLst>
          </p:cNvPr>
          <p:cNvPicPr>
            <a:picLocks noChangeAspect="1"/>
          </p:cNvPicPr>
          <p:nvPr/>
        </p:nvPicPr>
        <p:blipFill>
          <a:blip r:embed="rId5"/>
          <a:stretch>
            <a:fillRect/>
          </a:stretch>
        </p:blipFill>
        <p:spPr>
          <a:xfrm>
            <a:off x="3187780" y="1346021"/>
            <a:ext cx="3615690" cy="930869"/>
          </a:xfrm>
          <a:prstGeom prst="rect">
            <a:avLst/>
          </a:prstGeom>
        </p:spPr>
      </p:pic>
      <p:pic>
        <p:nvPicPr>
          <p:cNvPr id="7" name="图片 6">
            <a:extLst>
              <a:ext uri="{FF2B5EF4-FFF2-40B4-BE49-F238E27FC236}">
                <a16:creationId xmlns:a16="http://schemas.microsoft.com/office/drawing/2014/main" id="{0D29195F-A92D-1849-B370-65D2CD6BAE38}"/>
              </a:ext>
            </a:extLst>
          </p:cNvPr>
          <p:cNvPicPr>
            <a:picLocks noChangeAspect="1"/>
          </p:cNvPicPr>
          <p:nvPr/>
        </p:nvPicPr>
        <p:blipFill>
          <a:blip r:embed="rId6"/>
          <a:stretch>
            <a:fillRect/>
          </a:stretch>
        </p:blipFill>
        <p:spPr>
          <a:xfrm>
            <a:off x="9387126" y="1628774"/>
            <a:ext cx="2895600" cy="406400"/>
          </a:xfrm>
          <a:prstGeom prst="rect">
            <a:avLst/>
          </a:prstGeom>
        </p:spPr>
      </p:pic>
    </p:spTree>
    <p:extLst>
      <p:ext uri="{BB962C8B-B14F-4D97-AF65-F5344CB8AC3E}">
        <p14:creationId xmlns:p14="http://schemas.microsoft.com/office/powerpoint/2010/main" val="7190806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Data-balancing Based Methods</a:t>
            </a:r>
            <a:endParaRPr lang="en-US" dirty="0">
              <a:latin typeface="Times New Roman Regular" panose="02020603050405020304" charset="0"/>
              <a:cs typeface="Times New Roman Regular" panose="02020603050405020304" charset="0"/>
            </a:endParaRPr>
          </a:p>
        </p:txBody>
      </p:sp>
      <p:sp>
        <p:nvSpPr>
          <p:cNvPr id="17" name="文本框 16"/>
          <p:cNvSpPr txBox="1"/>
          <p:nvPr/>
        </p:nvSpPr>
        <p:spPr>
          <a:xfrm>
            <a:off x="153035" y="6468110"/>
            <a:ext cx="7300595" cy="307777"/>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 Counterfactual Samples Synthesizing for Robust Visual Question Answering</a:t>
            </a:r>
            <a:endParaRPr lang="zh-CN" altLang="en-US" sz="1400" dirty="0">
              <a:latin typeface="Times New Roman Regular" panose="02020603050405020304" charset="0"/>
              <a:cs typeface="Times New Roman Regular" panose="02020603050405020304" charset="0"/>
            </a:endParaRPr>
          </a:p>
        </p:txBody>
      </p:sp>
      <p:sp>
        <p:nvSpPr>
          <p:cNvPr id="13" name="内容占位符 2">
            <a:extLst>
              <a:ext uri="{FF2B5EF4-FFF2-40B4-BE49-F238E27FC236}">
                <a16:creationId xmlns:a16="http://schemas.microsoft.com/office/drawing/2014/main" id="{72DC9C25-4DB4-7C4D-BAB9-38972BFEB554}"/>
              </a:ext>
            </a:extLst>
          </p:cNvPr>
          <p:cNvSpPr>
            <a:spLocks noGrp="1"/>
          </p:cNvSpPr>
          <p:nvPr>
            <p:ph sz="quarter" idx="10"/>
          </p:nvPr>
        </p:nvSpPr>
        <p:spPr>
          <a:xfrm>
            <a:off x="584200" y="1435100"/>
            <a:ext cx="11018838" cy="4833938"/>
          </a:xfrm>
        </p:spPr>
        <p:txBody>
          <a:bodyPr/>
          <a:lstStyle/>
          <a:p>
            <a:r>
              <a:rPr kumimoji="1" lang="en-US" altLang="zh-CN" dirty="0"/>
              <a:t>2. CSS</a:t>
            </a:r>
            <a:r>
              <a:rPr kumimoji="1" lang="en-US" altLang="zh-CN" sz="2400" dirty="0"/>
              <a:t>(</a:t>
            </a:r>
            <a:r>
              <a:rPr kumimoji="1" lang="en-US" altLang="zh-CN" sz="2400" dirty="0">
                <a:solidFill>
                  <a:srgbClr val="FF0000"/>
                </a:solidFill>
              </a:rPr>
              <a:t>C</a:t>
            </a:r>
            <a:r>
              <a:rPr kumimoji="1" lang="en-US" altLang="zh-CN" sz="2400" dirty="0"/>
              <a:t>ounterfactual </a:t>
            </a:r>
            <a:r>
              <a:rPr kumimoji="1" lang="en-US" altLang="zh-CN" sz="2400" dirty="0">
                <a:solidFill>
                  <a:srgbClr val="FF0000"/>
                </a:solidFill>
              </a:rPr>
              <a:t>S</a:t>
            </a:r>
            <a:r>
              <a:rPr kumimoji="1" lang="en-US" altLang="zh-CN" sz="2400" dirty="0"/>
              <a:t>amples </a:t>
            </a:r>
            <a:r>
              <a:rPr kumimoji="1" lang="en-US" altLang="zh-CN" sz="2400" dirty="0">
                <a:solidFill>
                  <a:srgbClr val="FF0000"/>
                </a:solidFill>
              </a:rPr>
              <a:t>S</a:t>
            </a:r>
            <a:r>
              <a:rPr kumimoji="1" lang="en-US" altLang="zh-CN" sz="2400" dirty="0"/>
              <a:t>ynthesizing)</a:t>
            </a:r>
            <a:endParaRPr kumimoji="1" lang="zh-CN" altLang="en-US" dirty="0"/>
          </a:p>
        </p:txBody>
      </p:sp>
      <p:pic>
        <p:nvPicPr>
          <p:cNvPr id="5" name="图片 4">
            <a:extLst>
              <a:ext uri="{FF2B5EF4-FFF2-40B4-BE49-F238E27FC236}">
                <a16:creationId xmlns:a16="http://schemas.microsoft.com/office/drawing/2014/main" id="{20ABC54C-5B5F-9D4C-8BA1-2EC41A913CDE}"/>
              </a:ext>
            </a:extLst>
          </p:cNvPr>
          <p:cNvPicPr>
            <a:picLocks noChangeAspect="1"/>
          </p:cNvPicPr>
          <p:nvPr/>
        </p:nvPicPr>
        <p:blipFill>
          <a:blip r:embed="rId3"/>
          <a:stretch>
            <a:fillRect/>
          </a:stretch>
        </p:blipFill>
        <p:spPr>
          <a:xfrm>
            <a:off x="2859740" y="1954113"/>
            <a:ext cx="4225449" cy="4414461"/>
          </a:xfrm>
          <a:prstGeom prst="rect">
            <a:avLst/>
          </a:prstGeom>
        </p:spPr>
      </p:pic>
    </p:spTree>
    <p:extLst>
      <p:ext uri="{BB962C8B-B14F-4D97-AF65-F5344CB8AC3E}">
        <p14:creationId xmlns:p14="http://schemas.microsoft.com/office/powerpoint/2010/main" val="41331975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Data-balancing Based Methods</a:t>
            </a:r>
            <a:endParaRPr lang="en-US" dirty="0">
              <a:latin typeface="Times New Roman Regular" panose="02020603050405020304" charset="0"/>
              <a:cs typeface="Times New Roman Regular" panose="02020603050405020304" charset="0"/>
            </a:endParaRPr>
          </a:p>
        </p:txBody>
      </p:sp>
      <p:sp>
        <p:nvSpPr>
          <p:cNvPr id="17" name="文本框 16"/>
          <p:cNvSpPr txBox="1"/>
          <p:nvPr/>
        </p:nvSpPr>
        <p:spPr>
          <a:xfrm>
            <a:off x="153035" y="6468110"/>
            <a:ext cx="7300595" cy="307777"/>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 Counterfactual Samples Synthesizing for Robust Visual Question Answering</a:t>
            </a:r>
            <a:endParaRPr lang="zh-CN" altLang="en-US" sz="1400" dirty="0">
              <a:latin typeface="Times New Roman Regular" panose="02020603050405020304" charset="0"/>
              <a:cs typeface="Times New Roman Regular" panose="02020603050405020304" charset="0"/>
            </a:endParaRPr>
          </a:p>
        </p:txBody>
      </p:sp>
      <p:sp>
        <p:nvSpPr>
          <p:cNvPr id="13" name="内容占位符 2">
            <a:extLst>
              <a:ext uri="{FF2B5EF4-FFF2-40B4-BE49-F238E27FC236}">
                <a16:creationId xmlns:a16="http://schemas.microsoft.com/office/drawing/2014/main" id="{72DC9C25-4DB4-7C4D-BAB9-38972BFEB554}"/>
              </a:ext>
            </a:extLst>
          </p:cNvPr>
          <p:cNvSpPr>
            <a:spLocks noGrp="1"/>
          </p:cNvSpPr>
          <p:nvPr>
            <p:ph sz="quarter" idx="10"/>
          </p:nvPr>
        </p:nvSpPr>
        <p:spPr>
          <a:xfrm>
            <a:off x="584200" y="1435100"/>
            <a:ext cx="11018838" cy="4833938"/>
          </a:xfrm>
        </p:spPr>
        <p:txBody>
          <a:bodyPr/>
          <a:lstStyle/>
          <a:p>
            <a:r>
              <a:rPr kumimoji="1" lang="en-US" altLang="zh-CN" dirty="0"/>
              <a:t>2. CSS</a:t>
            </a:r>
            <a:r>
              <a:rPr kumimoji="1" lang="en-US" altLang="zh-CN" sz="2800" dirty="0"/>
              <a:t> (</a:t>
            </a:r>
            <a:r>
              <a:rPr kumimoji="1" lang="en-US" altLang="zh-CN" sz="2800" dirty="0">
                <a:solidFill>
                  <a:srgbClr val="FF0000"/>
                </a:solidFill>
              </a:rPr>
              <a:t>C</a:t>
            </a:r>
            <a:r>
              <a:rPr kumimoji="1" lang="en-US" altLang="zh-CN" sz="2800" dirty="0"/>
              <a:t>ounterfactual </a:t>
            </a:r>
            <a:r>
              <a:rPr kumimoji="1" lang="en-US" altLang="zh-CN" sz="2800" dirty="0">
                <a:solidFill>
                  <a:srgbClr val="FF0000"/>
                </a:solidFill>
              </a:rPr>
              <a:t>S</a:t>
            </a:r>
            <a:r>
              <a:rPr kumimoji="1" lang="en-US" altLang="zh-CN" sz="2800" dirty="0"/>
              <a:t>amples </a:t>
            </a:r>
            <a:r>
              <a:rPr kumimoji="1" lang="en-US" altLang="zh-CN" sz="2800" dirty="0">
                <a:solidFill>
                  <a:srgbClr val="FF0000"/>
                </a:solidFill>
              </a:rPr>
              <a:t>S</a:t>
            </a:r>
            <a:r>
              <a:rPr kumimoji="1" lang="en-US" altLang="zh-CN" sz="2800" dirty="0"/>
              <a:t>ynthesizing)</a:t>
            </a:r>
            <a:endParaRPr kumimoji="1" lang="zh-CN" altLang="en-US" dirty="0"/>
          </a:p>
        </p:txBody>
      </p:sp>
      <p:pic>
        <p:nvPicPr>
          <p:cNvPr id="4" name="图片 3">
            <a:extLst>
              <a:ext uri="{FF2B5EF4-FFF2-40B4-BE49-F238E27FC236}">
                <a16:creationId xmlns:a16="http://schemas.microsoft.com/office/drawing/2014/main" id="{25A60F61-1B6D-B841-ACCD-E5461870AA0B}"/>
              </a:ext>
            </a:extLst>
          </p:cNvPr>
          <p:cNvPicPr>
            <a:picLocks noChangeAspect="1"/>
          </p:cNvPicPr>
          <p:nvPr/>
        </p:nvPicPr>
        <p:blipFill rotWithShape="1">
          <a:blip r:embed="rId3"/>
          <a:srcRect t="3888"/>
          <a:stretch/>
        </p:blipFill>
        <p:spPr>
          <a:xfrm>
            <a:off x="1703292" y="1843318"/>
            <a:ext cx="7167367" cy="4525256"/>
          </a:xfrm>
          <a:prstGeom prst="rect">
            <a:avLst/>
          </a:prstGeom>
        </p:spPr>
      </p:pic>
    </p:spTree>
    <p:extLst>
      <p:ext uri="{BB962C8B-B14F-4D97-AF65-F5344CB8AC3E}">
        <p14:creationId xmlns:p14="http://schemas.microsoft.com/office/powerpoint/2010/main" val="28129449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Data-balancing Based Methods</a:t>
            </a:r>
            <a:endParaRPr lang="en-US" dirty="0">
              <a:latin typeface="Times New Roman Regular" panose="02020603050405020304" charset="0"/>
              <a:cs typeface="Times New Roman Regular" panose="02020603050405020304" charset="0"/>
            </a:endParaRPr>
          </a:p>
        </p:txBody>
      </p:sp>
      <p:sp>
        <p:nvSpPr>
          <p:cNvPr id="17" name="文本框 16"/>
          <p:cNvSpPr txBox="1"/>
          <p:nvPr/>
        </p:nvSpPr>
        <p:spPr>
          <a:xfrm>
            <a:off x="153035" y="6468110"/>
            <a:ext cx="7300595" cy="307777"/>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 Counterfactual Samples Synthesizing for Robust Visual Question Answering</a:t>
            </a:r>
            <a:endParaRPr lang="zh-CN" altLang="en-US" sz="1400" dirty="0">
              <a:latin typeface="Times New Roman Regular" panose="02020603050405020304" charset="0"/>
              <a:cs typeface="Times New Roman Regular" panose="02020603050405020304" charset="0"/>
            </a:endParaRPr>
          </a:p>
        </p:txBody>
      </p:sp>
      <p:sp>
        <p:nvSpPr>
          <p:cNvPr id="13" name="内容占位符 2">
            <a:extLst>
              <a:ext uri="{FF2B5EF4-FFF2-40B4-BE49-F238E27FC236}">
                <a16:creationId xmlns:a16="http://schemas.microsoft.com/office/drawing/2014/main" id="{72DC9C25-4DB4-7C4D-BAB9-38972BFEB554}"/>
              </a:ext>
            </a:extLst>
          </p:cNvPr>
          <p:cNvSpPr>
            <a:spLocks noGrp="1"/>
          </p:cNvSpPr>
          <p:nvPr>
            <p:ph sz="quarter" idx="10"/>
          </p:nvPr>
        </p:nvSpPr>
        <p:spPr>
          <a:xfrm>
            <a:off x="584200" y="1435100"/>
            <a:ext cx="11018838" cy="4833938"/>
          </a:xfrm>
        </p:spPr>
        <p:txBody>
          <a:bodyPr/>
          <a:lstStyle/>
          <a:p>
            <a:r>
              <a:rPr kumimoji="1" lang="en-US" altLang="zh-CN" dirty="0"/>
              <a:t>2. CSS</a:t>
            </a:r>
            <a:r>
              <a:rPr kumimoji="1" lang="en-US" altLang="zh-CN" sz="2800" dirty="0"/>
              <a:t> (</a:t>
            </a:r>
            <a:r>
              <a:rPr kumimoji="1" lang="en-US" altLang="zh-CN" sz="2800" dirty="0">
                <a:solidFill>
                  <a:srgbClr val="FF0000"/>
                </a:solidFill>
              </a:rPr>
              <a:t>C</a:t>
            </a:r>
            <a:r>
              <a:rPr kumimoji="1" lang="en-US" altLang="zh-CN" sz="2800" dirty="0"/>
              <a:t>ounterfactual </a:t>
            </a:r>
            <a:r>
              <a:rPr kumimoji="1" lang="en-US" altLang="zh-CN" sz="2800" dirty="0">
                <a:solidFill>
                  <a:srgbClr val="FF0000"/>
                </a:solidFill>
              </a:rPr>
              <a:t>S</a:t>
            </a:r>
            <a:r>
              <a:rPr kumimoji="1" lang="en-US" altLang="zh-CN" sz="2800" dirty="0"/>
              <a:t>amples </a:t>
            </a:r>
            <a:r>
              <a:rPr kumimoji="1" lang="en-US" altLang="zh-CN" sz="2800" dirty="0">
                <a:solidFill>
                  <a:srgbClr val="FF0000"/>
                </a:solidFill>
              </a:rPr>
              <a:t>S</a:t>
            </a:r>
            <a:r>
              <a:rPr kumimoji="1" lang="en-US" altLang="zh-CN" sz="2800" dirty="0"/>
              <a:t>ynthesizing)</a:t>
            </a:r>
            <a:endParaRPr kumimoji="1" lang="zh-CN" altLang="en-US" dirty="0"/>
          </a:p>
        </p:txBody>
      </p:sp>
      <p:pic>
        <p:nvPicPr>
          <p:cNvPr id="3" name="图片 2">
            <a:extLst>
              <a:ext uri="{FF2B5EF4-FFF2-40B4-BE49-F238E27FC236}">
                <a16:creationId xmlns:a16="http://schemas.microsoft.com/office/drawing/2014/main" id="{C57F6DC6-342F-784E-A064-67205F815D10}"/>
              </a:ext>
            </a:extLst>
          </p:cNvPr>
          <p:cNvPicPr>
            <a:picLocks noChangeAspect="1"/>
          </p:cNvPicPr>
          <p:nvPr/>
        </p:nvPicPr>
        <p:blipFill>
          <a:blip r:embed="rId3"/>
          <a:stretch>
            <a:fillRect/>
          </a:stretch>
        </p:blipFill>
        <p:spPr>
          <a:xfrm>
            <a:off x="838200" y="1982568"/>
            <a:ext cx="6826899" cy="2994819"/>
          </a:xfrm>
          <a:prstGeom prst="rect">
            <a:avLst/>
          </a:prstGeom>
        </p:spPr>
      </p:pic>
      <p:sp>
        <p:nvSpPr>
          <p:cNvPr id="5" name="文本框 4">
            <a:extLst>
              <a:ext uri="{FF2B5EF4-FFF2-40B4-BE49-F238E27FC236}">
                <a16:creationId xmlns:a16="http://schemas.microsoft.com/office/drawing/2014/main" id="{0767CF8C-D1B5-9D47-8758-0CEF4E99D47A}"/>
              </a:ext>
            </a:extLst>
          </p:cNvPr>
          <p:cNvSpPr txBox="1"/>
          <p:nvPr/>
        </p:nvSpPr>
        <p:spPr>
          <a:xfrm>
            <a:off x="1463040" y="5099734"/>
            <a:ext cx="1717586" cy="646331"/>
          </a:xfrm>
          <a:prstGeom prst="rect">
            <a:avLst/>
          </a:prstGeom>
          <a:noFill/>
        </p:spPr>
        <p:txBody>
          <a:bodyPr wrap="none" rtlCol="0">
            <a:spAutoFit/>
          </a:bodyPr>
          <a:lstStyle/>
          <a:p>
            <a:r>
              <a:rPr kumimoji="1" lang="en-US" altLang="zh-CN" dirty="0"/>
              <a:t>V-CSS:</a:t>
            </a:r>
            <a:r>
              <a:rPr kumimoji="1" lang="zh-CN" altLang="en-US" dirty="0">
                <a:sym typeface="Wingdings" pitchFamily="2" charset="2"/>
              </a:rPr>
              <a:t> </a:t>
            </a:r>
            <a:r>
              <a:rPr kumimoji="1" lang="en-US" altLang="zh-CN" dirty="0">
                <a:sym typeface="Wingdings" pitchFamily="2" charset="2"/>
              </a:rPr>
              <a:t>   (I-,</a:t>
            </a:r>
            <a:r>
              <a:rPr kumimoji="1" lang="en-US" altLang="zh-CN" dirty="0" err="1">
                <a:sym typeface="Wingdings" pitchFamily="2" charset="2"/>
              </a:rPr>
              <a:t>Q,a</a:t>
            </a:r>
            <a:r>
              <a:rPr kumimoji="1" lang="en-US" altLang="zh-CN" dirty="0">
                <a:sym typeface="Wingdings" pitchFamily="2" charset="2"/>
              </a:rPr>
              <a:t>-)</a:t>
            </a:r>
          </a:p>
          <a:p>
            <a:r>
              <a:rPr kumimoji="1" lang="en-US" altLang="zh-CN" dirty="0">
                <a:sym typeface="Wingdings" pitchFamily="2" charset="2"/>
              </a:rPr>
              <a:t>Q-CSS:   (I,Q-,a-)</a:t>
            </a:r>
            <a:endParaRPr kumimoji="1" lang="zh-CN" altLang="en-US" dirty="0"/>
          </a:p>
        </p:txBody>
      </p:sp>
      <p:sp>
        <p:nvSpPr>
          <p:cNvPr id="7" name="文本框 6">
            <a:extLst>
              <a:ext uri="{FF2B5EF4-FFF2-40B4-BE49-F238E27FC236}">
                <a16:creationId xmlns:a16="http://schemas.microsoft.com/office/drawing/2014/main" id="{E05915AA-18AB-E443-A2AC-B4C0F6B1B6D3}"/>
              </a:ext>
            </a:extLst>
          </p:cNvPr>
          <p:cNvSpPr txBox="1"/>
          <p:nvPr/>
        </p:nvSpPr>
        <p:spPr>
          <a:xfrm>
            <a:off x="7665099" y="2021999"/>
            <a:ext cx="4352474" cy="2308324"/>
          </a:xfrm>
          <a:prstGeom prst="rect">
            <a:avLst/>
          </a:prstGeom>
          <a:noFill/>
        </p:spPr>
        <p:txBody>
          <a:bodyPr wrap="none" rtlCol="0">
            <a:spAutoFit/>
          </a:bodyPr>
          <a:lstStyle/>
          <a:p>
            <a:pPr marL="342900" indent="-342900">
              <a:buAutoNum type="arabicPeriod"/>
            </a:pPr>
            <a:r>
              <a:rPr lang="en" altLang="zh-CN" dirty="0">
                <a:latin typeface="Helvetica" pitchFamily="2" charset="0"/>
              </a:rPr>
              <a:t>Initial Objects Selection</a:t>
            </a:r>
          </a:p>
          <a:p>
            <a:pPr marL="342900" indent="-342900">
              <a:buAutoNum type="arabicPeriod"/>
            </a:pPr>
            <a:endParaRPr lang="en" altLang="zh-CN" dirty="0">
              <a:latin typeface="Helvetica" pitchFamily="2" charset="0"/>
            </a:endParaRPr>
          </a:p>
          <a:p>
            <a:r>
              <a:rPr lang="en-US" altLang="zh-CN" dirty="0">
                <a:latin typeface="Helvetica" pitchFamily="2" charset="0"/>
              </a:rPr>
              <a:t>2.</a:t>
            </a:r>
            <a:r>
              <a:rPr lang="zh-CN" altLang="en-US" dirty="0">
                <a:latin typeface="Helvetica" pitchFamily="2" charset="0"/>
              </a:rPr>
              <a:t> </a:t>
            </a:r>
            <a:r>
              <a:rPr lang="en" altLang="zh-CN" dirty="0">
                <a:latin typeface="Helvetica" pitchFamily="2" charset="0"/>
              </a:rPr>
              <a:t>Object Local Contributions Calculation</a:t>
            </a:r>
          </a:p>
          <a:p>
            <a:endParaRPr lang="en" altLang="zh-CN" dirty="0">
              <a:latin typeface="Helvetica" pitchFamily="2" charset="0"/>
            </a:endParaRPr>
          </a:p>
          <a:p>
            <a:r>
              <a:rPr lang="en-US" altLang="zh-CN" dirty="0">
                <a:latin typeface="Helvetica" pitchFamily="2" charset="0"/>
              </a:rPr>
              <a:t>3.</a:t>
            </a:r>
            <a:r>
              <a:rPr lang="zh-CN" altLang="en-US" dirty="0">
                <a:latin typeface="Helvetica" pitchFamily="2" charset="0"/>
              </a:rPr>
              <a:t> </a:t>
            </a:r>
            <a:r>
              <a:rPr lang="en" altLang="zh-CN" dirty="0">
                <a:latin typeface="Helvetica" pitchFamily="2" charset="0"/>
              </a:rPr>
              <a:t>Critical Objects Selection</a:t>
            </a:r>
          </a:p>
          <a:p>
            <a:endParaRPr lang="en" altLang="zh-CN" dirty="0">
              <a:latin typeface="Helvetica" pitchFamily="2" charset="0"/>
            </a:endParaRPr>
          </a:p>
          <a:p>
            <a:r>
              <a:rPr lang="en-US" altLang="zh-CN" dirty="0">
                <a:latin typeface="Helvetica" pitchFamily="2" charset="0"/>
              </a:rPr>
              <a:t>4.</a:t>
            </a:r>
            <a:r>
              <a:rPr lang="zh-CN" altLang="en-US" dirty="0">
                <a:latin typeface="Helvetica" pitchFamily="2" charset="0"/>
              </a:rPr>
              <a:t> </a:t>
            </a:r>
            <a:r>
              <a:rPr lang="en" altLang="zh-CN" dirty="0">
                <a:latin typeface="Helvetica" pitchFamily="2" charset="0"/>
              </a:rPr>
              <a:t>Dynamic </a:t>
            </a:r>
            <a:r>
              <a:rPr lang="en" altLang="zh-CN" dirty="0">
                <a:effectLst/>
                <a:latin typeface="Helvetica" pitchFamily="2" charset="0"/>
              </a:rPr>
              <a:t>Answer Assigning</a:t>
            </a:r>
          </a:p>
          <a:p>
            <a:endParaRPr kumimoji="1" lang="zh-CN" altLang="en-US" dirty="0"/>
          </a:p>
        </p:txBody>
      </p:sp>
    </p:spTree>
    <p:extLst>
      <p:ext uri="{BB962C8B-B14F-4D97-AF65-F5344CB8AC3E}">
        <p14:creationId xmlns:p14="http://schemas.microsoft.com/office/powerpoint/2010/main" val="7330558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Data-balancing Based Methods</a:t>
            </a:r>
            <a:endParaRPr lang="en-US" dirty="0">
              <a:latin typeface="Times New Roman Regular" panose="02020603050405020304" charset="0"/>
              <a:cs typeface="Times New Roman Regular" panose="02020603050405020304" charset="0"/>
            </a:endParaRPr>
          </a:p>
        </p:txBody>
      </p:sp>
      <p:sp>
        <p:nvSpPr>
          <p:cNvPr id="17" name="文本框 16"/>
          <p:cNvSpPr txBox="1"/>
          <p:nvPr/>
        </p:nvSpPr>
        <p:spPr>
          <a:xfrm>
            <a:off x="153035" y="6468110"/>
            <a:ext cx="10138630" cy="523220"/>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 </a:t>
            </a:r>
            <a:r>
              <a:rPr lang="en" altLang="zh-CN" sz="1400" dirty="0">
                <a:effectLst/>
                <a:latin typeface="Helvetica" pitchFamily="2" charset="0"/>
              </a:rPr>
              <a:t>MUTANT: A Training Paradigm for Out-of-Distribution Generalization</a:t>
            </a:r>
            <a:r>
              <a:rPr lang="zh-CN" altLang="en-US" sz="1400" dirty="0">
                <a:effectLst/>
                <a:latin typeface="Helvetica" pitchFamily="2" charset="0"/>
              </a:rPr>
              <a:t> </a:t>
            </a:r>
            <a:r>
              <a:rPr lang="en" altLang="zh-CN" sz="1400" dirty="0">
                <a:effectLst/>
                <a:latin typeface="Helvetica" pitchFamily="2" charset="0"/>
              </a:rPr>
              <a:t>in Visual Question Answering</a:t>
            </a:r>
          </a:p>
          <a:p>
            <a:endParaRPr lang="zh-CN" altLang="en-US" sz="1400" dirty="0">
              <a:latin typeface="Times New Roman Regular" panose="02020603050405020304" charset="0"/>
              <a:cs typeface="Times New Roman Regular" panose="02020603050405020304" charset="0"/>
            </a:endParaRPr>
          </a:p>
        </p:txBody>
      </p:sp>
      <p:sp>
        <p:nvSpPr>
          <p:cNvPr id="13" name="内容占位符 2">
            <a:extLst>
              <a:ext uri="{FF2B5EF4-FFF2-40B4-BE49-F238E27FC236}">
                <a16:creationId xmlns:a16="http://schemas.microsoft.com/office/drawing/2014/main" id="{72DC9C25-4DB4-7C4D-BAB9-38972BFEB554}"/>
              </a:ext>
            </a:extLst>
          </p:cNvPr>
          <p:cNvSpPr>
            <a:spLocks noGrp="1"/>
          </p:cNvSpPr>
          <p:nvPr>
            <p:ph sz="quarter" idx="10"/>
          </p:nvPr>
        </p:nvSpPr>
        <p:spPr>
          <a:xfrm>
            <a:off x="584200" y="1435100"/>
            <a:ext cx="11018838" cy="4833938"/>
          </a:xfrm>
        </p:spPr>
        <p:txBody>
          <a:bodyPr/>
          <a:lstStyle/>
          <a:p>
            <a:r>
              <a:rPr kumimoji="1" lang="en-US" altLang="zh-CN" dirty="0"/>
              <a:t>3. MUTANT</a:t>
            </a:r>
            <a:endParaRPr kumimoji="1" lang="zh-CN" altLang="en-US" dirty="0"/>
          </a:p>
        </p:txBody>
      </p:sp>
      <p:pic>
        <p:nvPicPr>
          <p:cNvPr id="4" name="图片 3">
            <a:extLst>
              <a:ext uri="{FF2B5EF4-FFF2-40B4-BE49-F238E27FC236}">
                <a16:creationId xmlns:a16="http://schemas.microsoft.com/office/drawing/2014/main" id="{FE5968B0-306A-9147-8379-7E884D4A377D}"/>
              </a:ext>
            </a:extLst>
          </p:cNvPr>
          <p:cNvPicPr>
            <a:picLocks noChangeAspect="1"/>
          </p:cNvPicPr>
          <p:nvPr/>
        </p:nvPicPr>
        <p:blipFill>
          <a:blip r:embed="rId3"/>
          <a:stretch>
            <a:fillRect/>
          </a:stretch>
        </p:blipFill>
        <p:spPr>
          <a:xfrm>
            <a:off x="23719" y="1889760"/>
            <a:ext cx="4168550" cy="4293870"/>
          </a:xfrm>
          <a:prstGeom prst="rect">
            <a:avLst/>
          </a:prstGeom>
        </p:spPr>
      </p:pic>
      <p:sp>
        <p:nvSpPr>
          <p:cNvPr id="5" name="文本框 4">
            <a:extLst>
              <a:ext uri="{FF2B5EF4-FFF2-40B4-BE49-F238E27FC236}">
                <a16:creationId xmlns:a16="http://schemas.microsoft.com/office/drawing/2014/main" id="{E00AA97C-03CD-9F4B-8968-4B009576CAF9}"/>
              </a:ext>
            </a:extLst>
          </p:cNvPr>
          <p:cNvSpPr txBox="1"/>
          <p:nvPr/>
        </p:nvSpPr>
        <p:spPr>
          <a:xfrm>
            <a:off x="4192269" y="2055178"/>
            <a:ext cx="3275455" cy="2031325"/>
          </a:xfrm>
          <a:prstGeom prst="rect">
            <a:avLst/>
          </a:prstGeom>
          <a:noFill/>
        </p:spPr>
        <p:txBody>
          <a:bodyPr wrap="square" rtlCol="0">
            <a:spAutoFit/>
          </a:bodyPr>
          <a:lstStyle/>
          <a:p>
            <a:r>
              <a:rPr kumimoji="1" lang="en" altLang="zh-CN" dirty="0"/>
              <a:t>Removing Object Instances</a:t>
            </a:r>
          </a:p>
          <a:p>
            <a:r>
              <a:rPr lang="en" altLang="zh-CN" dirty="0">
                <a:effectLst/>
                <a:latin typeface="Helvetica" pitchFamily="2" charset="0"/>
              </a:rPr>
              <a:t>Color Inversion</a:t>
            </a:r>
          </a:p>
          <a:p>
            <a:endParaRPr kumimoji="1" lang="en-US" altLang="zh-CN" dirty="0"/>
          </a:p>
          <a:p>
            <a:endParaRPr kumimoji="1" lang="en-US" altLang="zh-CN" dirty="0"/>
          </a:p>
          <a:p>
            <a:r>
              <a:rPr lang="en" altLang="zh-CN" dirty="0">
                <a:effectLst/>
                <a:latin typeface="Helvetica" pitchFamily="2" charset="0"/>
              </a:rPr>
              <a:t>Substitution</a:t>
            </a:r>
          </a:p>
          <a:p>
            <a:r>
              <a:rPr lang="en" altLang="zh-CN" dirty="0">
                <a:effectLst/>
                <a:latin typeface="Helvetica" pitchFamily="2" charset="0"/>
              </a:rPr>
              <a:t>Masking</a:t>
            </a:r>
          </a:p>
          <a:p>
            <a:r>
              <a:rPr lang="en" altLang="zh-CN" dirty="0">
                <a:effectLst/>
                <a:latin typeface="Helvetica" pitchFamily="2" charset="0"/>
              </a:rPr>
              <a:t>Negation</a:t>
            </a:r>
          </a:p>
        </p:txBody>
      </p:sp>
      <p:sp>
        <p:nvSpPr>
          <p:cNvPr id="6" name="文本框 5">
            <a:extLst>
              <a:ext uri="{FF2B5EF4-FFF2-40B4-BE49-F238E27FC236}">
                <a16:creationId xmlns:a16="http://schemas.microsoft.com/office/drawing/2014/main" id="{C33A185F-8DAD-1D48-B347-BC308AA26F45}"/>
              </a:ext>
            </a:extLst>
          </p:cNvPr>
          <p:cNvSpPr txBox="1"/>
          <p:nvPr/>
        </p:nvSpPr>
        <p:spPr>
          <a:xfrm>
            <a:off x="5406390" y="4800600"/>
            <a:ext cx="184731" cy="369332"/>
          </a:xfrm>
          <a:prstGeom prst="rect">
            <a:avLst/>
          </a:prstGeom>
          <a:noFill/>
        </p:spPr>
        <p:txBody>
          <a:bodyPr wrap="none" rtlCol="0">
            <a:spAutoFit/>
          </a:bodyPr>
          <a:lstStyle/>
          <a:p>
            <a:endParaRPr kumimoji="1" lang="zh-CN" altLang="en-US" dirty="0"/>
          </a:p>
        </p:txBody>
      </p:sp>
      <p:pic>
        <p:nvPicPr>
          <p:cNvPr id="7" name="图片 6">
            <a:extLst>
              <a:ext uri="{FF2B5EF4-FFF2-40B4-BE49-F238E27FC236}">
                <a16:creationId xmlns:a16="http://schemas.microsoft.com/office/drawing/2014/main" id="{47DEB75D-2147-8E4B-BAF7-F47DC1C2D13F}"/>
              </a:ext>
            </a:extLst>
          </p:cNvPr>
          <p:cNvPicPr>
            <a:picLocks noChangeAspect="1"/>
          </p:cNvPicPr>
          <p:nvPr/>
        </p:nvPicPr>
        <p:blipFill rotWithShape="1">
          <a:blip r:embed="rId4"/>
          <a:srcRect l="2443" t="15341"/>
          <a:stretch/>
        </p:blipFill>
        <p:spPr>
          <a:xfrm>
            <a:off x="4141268" y="4056539"/>
            <a:ext cx="7555231" cy="2358033"/>
          </a:xfrm>
          <a:prstGeom prst="rect">
            <a:avLst/>
          </a:prstGeom>
        </p:spPr>
      </p:pic>
      <p:pic>
        <p:nvPicPr>
          <p:cNvPr id="8" name="图片 7">
            <a:extLst>
              <a:ext uri="{FF2B5EF4-FFF2-40B4-BE49-F238E27FC236}">
                <a16:creationId xmlns:a16="http://schemas.microsoft.com/office/drawing/2014/main" id="{0FD812DB-9B8B-7844-92E8-8C6B46258FF1}"/>
              </a:ext>
            </a:extLst>
          </p:cNvPr>
          <p:cNvPicPr>
            <a:picLocks noChangeAspect="1"/>
          </p:cNvPicPr>
          <p:nvPr/>
        </p:nvPicPr>
        <p:blipFill>
          <a:blip r:embed="rId5"/>
          <a:stretch>
            <a:fillRect/>
          </a:stretch>
        </p:blipFill>
        <p:spPr>
          <a:xfrm>
            <a:off x="7136471" y="1253091"/>
            <a:ext cx="3939322" cy="2807555"/>
          </a:xfrm>
          <a:prstGeom prst="rect">
            <a:avLst/>
          </a:prstGeom>
        </p:spPr>
      </p:pic>
    </p:spTree>
    <p:extLst>
      <p:ext uri="{BB962C8B-B14F-4D97-AF65-F5344CB8AC3E}">
        <p14:creationId xmlns:p14="http://schemas.microsoft.com/office/powerpoint/2010/main" val="38580023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Data-balancing Based Methods</a:t>
            </a:r>
            <a:endParaRPr lang="en-US" dirty="0">
              <a:latin typeface="Times New Roman Regular" panose="02020603050405020304" charset="0"/>
              <a:cs typeface="Times New Roman Regular" panose="02020603050405020304" charset="0"/>
            </a:endParaRPr>
          </a:p>
        </p:txBody>
      </p:sp>
      <p:sp>
        <p:nvSpPr>
          <p:cNvPr id="17" name="文本框 16"/>
          <p:cNvSpPr txBox="1"/>
          <p:nvPr/>
        </p:nvSpPr>
        <p:spPr>
          <a:xfrm>
            <a:off x="153035" y="6468110"/>
            <a:ext cx="10138630" cy="523220"/>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 </a:t>
            </a:r>
            <a:r>
              <a:rPr lang="en" altLang="zh-CN" sz="1400" dirty="0">
                <a:effectLst/>
                <a:latin typeface="Helvetica" pitchFamily="2" charset="0"/>
              </a:rPr>
              <a:t>MUTANT: A Training Paradigm for Out-of-Distribution Generalization</a:t>
            </a:r>
            <a:r>
              <a:rPr lang="zh-CN" altLang="en-US" sz="1400" dirty="0">
                <a:effectLst/>
                <a:latin typeface="Helvetica" pitchFamily="2" charset="0"/>
              </a:rPr>
              <a:t> </a:t>
            </a:r>
            <a:r>
              <a:rPr lang="en" altLang="zh-CN" sz="1400" dirty="0">
                <a:effectLst/>
                <a:latin typeface="Helvetica" pitchFamily="2" charset="0"/>
              </a:rPr>
              <a:t>in Visual Question Answering</a:t>
            </a:r>
          </a:p>
          <a:p>
            <a:endParaRPr lang="zh-CN" altLang="en-US" sz="1400" dirty="0">
              <a:latin typeface="Times New Roman Regular" panose="02020603050405020304" charset="0"/>
              <a:cs typeface="Times New Roman Regular" panose="02020603050405020304" charset="0"/>
            </a:endParaRPr>
          </a:p>
        </p:txBody>
      </p:sp>
      <p:sp>
        <p:nvSpPr>
          <p:cNvPr id="13" name="内容占位符 2">
            <a:extLst>
              <a:ext uri="{FF2B5EF4-FFF2-40B4-BE49-F238E27FC236}">
                <a16:creationId xmlns:a16="http://schemas.microsoft.com/office/drawing/2014/main" id="{72DC9C25-4DB4-7C4D-BAB9-38972BFEB554}"/>
              </a:ext>
            </a:extLst>
          </p:cNvPr>
          <p:cNvSpPr>
            <a:spLocks noGrp="1"/>
          </p:cNvSpPr>
          <p:nvPr>
            <p:ph sz="quarter" idx="10"/>
          </p:nvPr>
        </p:nvSpPr>
        <p:spPr>
          <a:xfrm>
            <a:off x="584200" y="1435100"/>
            <a:ext cx="11018838" cy="4833938"/>
          </a:xfrm>
        </p:spPr>
        <p:txBody>
          <a:bodyPr/>
          <a:lstStyle/>
          <a:p>
            <a:r>
              <a:rPr kumimoji="1" lang="en-US" altLang="zh-CN" dirty="0"/>
              <a:t>3. MUTANT</a:t>
            </a:r>
            <a:endParaRPr kumimoji="1" lang="zh-CN" altLang="en-US" dirty="0"/>
          </a:p>
        </p:txBody>
      </p:sp>
      <p:pic>
        <p:nvPicPr>
          <p:cNvPr id="3" name="图片 2">
            <a:extLst>
              <a:ext uri="{FF2B5EF4-FFF2-40B4-BE49-F238E27FC236}">
                <a16:creationId xmlns:a16="http://schemas.microsoft.com/office/drawing/2014/main" id="{760D1CF1-0178-8144-A961-546C2498A7ED}"/>
              </a:ext>
            </a:extLst>
          </p:cNvPr>
          <p:cNvPicPr>
            <a:picLocks noChangeAspect="1"/>
          </p:cNvPicPr>
          <p:nvPr/>
        </p:nvPicPr>
        <p:blipFill>
          <a:blip r:embed="rId3"/>
          <a:stretch>
            <a:fillRect/>
          </a:stretch>
        </p:blipFill>
        <p:spPr>
          <a:xfrm>
            <a:off x="153035" y="2024390"/>
            <a:ext cx="8535566" cy="3910945"/>
          </a:xfrm>
          <a:prstGeom prst="rect">
            <a:avLst/>
          </a:prstGeom>
        </p:spPr>
      </p:pic>
      <p:sp>
        <p:nvSpPr>
          <p:cNvPr id="5" name="文本框 4">
            <a:extLst>
              <a:ext uri="{FF2B5EF4-FFF2-40B4-BE49-F238E27FC236}">
                <a16:creationId xmlns:a16="http://schemas.microsoft.com/office/drawing/2014/main" id="{5FEF0211-8790-494A-986F-B663506C50DA}"/>
              </a:ext>
            </a:extLst>
          </p:cNvPr>
          <p:cNvSpPr txBox="1"/>
          <p:nvPr/>
        </p:nvSpPr>
        <p:spPr>
          <a:xfrm>
            <a:off x="8459139" y="2279978"/>
            <a:ext cx="2535053" cy="1477328"/>
          </a:xfrm>
          <a:prstGeom prst="rect">
            <a:avLst/>
          </a:prstGeom>
          <a:noFill/>
        </p:spPr>
        <p:txBody>
          <a:bodyPr wrap="none" rtlCol="0">
            <a:spAutoFit/>
          </a:bodyPr>
          <a:lstStyle/>
          <a:p>
            <a:r>
              <a:rPr kumimoji="1" lang="en-US" altLang="zh-CN" dirty="0"/>
              <a:t>TYPE</a:t>
            </a:r>
            <a:r>
              <a:rPr kumimoji="1" lang="zh-CN" altLang="en-US" dirty="0"/>
              <a:t> </a:t>
            </a:r>
            <a:r>
              <a:rPr kumimoji="1" lang="en-US" altLang="zh-CN" dirty="0"/>
              <a:t>EXPOSURE</a:t>
            </a:r>
            <a:r>
              <a:rPr kumimoji="1" lang="zh-CN" altLang="en-US" dirty="0"/>
              <a:t> </a:t>
            </a:r>
            <a:r>
              <a:rPr kumimoji="1" lang="en-US" altLang="zh-CN" dirty="0"/>
              <a:t>loss</a:t>
            </a:r>
          </a:p>
          <a:p>
            <a:r>
              <a:rPr kumimoji="1" lang="zh-CN" altLang="en-US" dirty="0"/>
              <a:t>            </a:t>
            </a:r>
            <a:r>
              <a:rPr kumimoji="1" lang="en-US" altLang="zh-CN" dirty="0"/>
              <a:t>+</a:t>
            </a:r>
          </a:p>
          <a:p>
            <a:r>
              <a:rPr kumimoji="1" lang="en-US" altLang="zh-CN" dirty="0" err="1"/>
              <a:t>NCE_loss</a:t>
            </a:r>
            <a:endParaRPr kumimoji="1" lang="en-US" altLang="zh-CN" dirty="0"/>
          </a:p>
          <a:p>
            <a:r>
              <a:rPr kumimoji="1" lang="zh-CN" altLang="en-US" dirty="0"/>
              <a:t>            </a:t>
            </a:r>
            <a:r>
              <a:rPr kumimoji="1" lang="en-US" altLang="zh-CN" dirty="0"/>
              <a:t>+</a:t>
            </a:r>
          </a:p>
          <a:p>
            <a:r>
              <a:rPr kumimoji="1" lang="en-US" altLang="zh-CN" dirty="0"/>
              <a:t>Pair-wise</a:t>
            </a:r>
            <a:r>
              <a:rPr kumimoji="1" lang="zh-CN" altLang="en-US" dirty="0"/>
              <a:t> </a:t>
            </a:r>
            <a:r>
              <a:rPr kumimoji="1" lang="en-US" altLang="zh-CN" dirty="0" err="1"/>
              <a:t>Consistent_loss</a:t>
            </a:r>
            <a:endParaRPr kumimoji="1" lang="zh-CN" altLang="en-US" dirty="0"/>
          </a:p>
        </p:txBody>
      </p:sp>
      <p:pic>
        <p:nvPicPr>
          <p:cNvPr id="6" name="图片 5">
            <a:extLst>
              <a:ext uri="{FF2B5EF4-FFF2-40B4-BE49-F238E27FC236}">
                <a16:creationId xmlns:a16="http://schemas.microsoft.com/office/drawing/2014/main" id="{5CFB2CF6-F0A4-3940-8840-F32DF7DA5DBF}"/>
              </a:ext>
            </a:extLst>
          </p:cNvPr>
          <p:cNvPicPr>
            <a:picLocks noChangeAspect="1"/>
          </p:cNvPicPr>
          <p:nvPr/>
        </p:nvPicPr>
        <p:blipFill>
          <a:blip r:embed="rId4"/>
          <a:stretch>
            <a:fillRect/>
          </a:stretch>
        </p:blipFill>
        <p:spPr>
          <a:xfrm>
            <a:off x="8241251" y="4248182"/>
            <a:ext cx="3963667" cy="1028076"/>
          </a:xfrm>
          <a:prstGeom prst="rect">
            <a:avLst/>
          </a:prstGeom>
        </p:spPr>
      </p:pic>
      <p:pic>
        <p:nvPicPr>
          <p:cNvPr id="7" name="图片 6">
            <a:extLst>
              <a:ext uri="{FF2B5EF4-FFF2-40B4-BE49-F238E27FC236}">
                <a16:creationId xmlns:a16="http://schemas.microsoft.com/office/drawing/2014/main" id="{CB72BFEF-61AD-7147-A5A5-B156542BE8F1}"/>
              </a:ext>
            </a:extLst>
          </p:cNvPr>
          <p:cNvPicPr>
            <a:picLocks noChangeAspect="1"/>
          </p:cNvPicPr>
          <p:nvPr/>
        </p:nvPicPr>
        <p:blipFill>
          <a:blip r:embed="rId5"/>
          <a:stretch>
            <a:fillRect/>
          </a:stretch>
        </p:blipFill>
        <p:spPr>
          <a:xfrm>
            <a:off x="8092661" y="5502910"/>
            <a:ext cx="4107581" cy="486775"/>
          </a:xfrm>
          <a:prstGeom prst="rect">
            <a:avLst/>
          </a:prstGeom>
        </p:spPr>
      </p:pic>
    </p:spTree>
    <p:extLst>
      <p:ext uri="{BB962C8B-B14F-4D97-AF65-F5344CB8AC3E}">
        <p14:creationId xmlns:p14="http://schemas.microsoft.com/office/powerpoint/2010/main" val="25627127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2EBC3-0F67-9648-8BC3-BC22CB1107E4}"/>
              </a:ext>
            </a:extLst>
          </p:cNvPr>
          <p:cNvSpPr>
            <a:spLocks noGrp="1"/>
          </p:cNvSpPr>
          <p:nvPr>
            <p:ph type="title"/>
          </p:nvPr>
        </p:nvSpPr>
        <p:spPr/>
        <p:txBody>
          <a:bodyPr/>
          <a:lstStyle/>
          <a:p>
            <a:r>
              <a:rPr kumimoji="1" lang="en-US" altLang="zh-CN" dirty="0"/>
              <a:t>Data-balancing Based Methods</a:t>
            </a:r>
            <a:endParaRPr kumimoji="1" lang="zh-CN" altLang="en-US" dirty="0"/>
          </a:p>
        </p:txBody>
      </p:sp>
      <p:sp>
        <p:nvSpPr>
          <p:cNvPr id="3" name="内容占位符 2">
            <a:extLst>
              <a:ext uri="{FF2B5EF4-FFF2-40B4-BE49-F238E27FC236}">
                <a16:creationId xmlns:a16="http://schemas.microsoft.com/office/drawing/2014/main" id="{82CD9BA7-25F3-3F4C-B55D-5F2116DFDEA6}"/>
              </a:ext>
            </a:extLst>
          </p:cNvPr>
          <p:cNvSpPr>
            <a:spLocks noGrp="1"/>
          </p:cNvSpPr>
          <p:nvPr>
            <p:ph sz="quarter" idx="10"/>
          </p:nvPr>
        </p:nvSpPr>
        <p:spPr/>
        <p:txBody>
          <a:bodyPr/>
          <a:lstStyle/>
          <a:p>
            <a:r>
              <a:rPr kumimoji="1" lang="en-US" altLang="zh-CN" dirty="0"/>
              <a:t>Results</a:t>
            </a:r>
            <a:endParaRPr kumimoji="1" lang="zh-CN" altLang="en-US" dirty="0"/>
          </a:p>
        </p:txBody>
      </p:sp>
      <p:sp>
        <p:nvSpPr>
          <p:cNvPr id="5" name="文本框 4">
            <a:extLst>
              <a:ext uri="{FF2B5EF4-FFF2-40B4-BE49-F238E27FC236}">
                <a16:creationId xmlns:a16="http://schemas.microsoft.com/office/drawing/2014/main" id="{307E273E-074E-9342-8D4C-E0519BC67208}"/>
              </a:ext>
            </a:extLst>
          </p:cNvPr>
          <p:cNvSpPr txBox="1"/>
          <p:nvPr/>
        </p:nvSpPr>
        <p:spPr>
          <a:xfrm>
            <a:off x="388749" y="5135984"/>
            <a:ext cx="10494348" cy="2862322"/>
          </a:xfrm>
          <a:prstGeom prst="rect">
            <a:avLst/>
          </a:prstGeom>
          <a:noFill/>
        </p:spPr>
        <p:txBody>
          <a:bodyPr wrap="none" rtlCol="0">
            <a:spAutoFit/>
          </a:bodyPr>
          <a:lstStyle/>
          <a:p>
            <a:r>
              <a:rPr kumimoji="1" lang="en-US" altLang="zh-CN" dirty="0"/>
              <a:t>[1]Don’t Take the </a:t>
            </a:r>
            <a:r>
              <a:rPr kumimoji="1" lang="en-US" altLang="zh-CN" dirty="0" err="1"/>
              <a:t>EasyWay</a:t>
            </a:r>
            <a:r>
              <a:rPr kumimoji="1" lang="en-US" altLang="zh-CN" dirty="0"/>
              <a:t> Out: Ensemble Based Methods for Avoiding Known Dataset Biases</a:t>
            </a:r>
          </a:p>
          <a:p>
            <a:r>
              <a:rPr kumimoji="1" lang="en-US" altLang="zh-CN" dirty="0"/>
              <a:t>[2]Counterfactual VQA: A Cause-Effect Look at</a:t>
            </a:r>
            <a:r>
              <a:rPr kumimoji="1" lang="zh-CN" altLang="en-US" dirty="0"/>
              <a:t> </a:t>
            </a:r>
            <a:r>
              <a:rPr kumimoji="1" lang="en-US" altLang="zh-CN" dirty="0"/>
              <a:t>Language Bias</a:t>
            </a:r>
            <a:endParaRPr kumimoji="1" lang="zh-CN" altLang="en-US" dirty="0"/>
          </a:p>
          <a:p>
            <a:r>
              <a:rPr kumimoji="1" lang="en-US" altLang="zh-CN" dirty="0"/>
              <a:t>[3]LPF: A Language-Prior Feedback Objective Function for</a:t>
            </a:r>
            <a:r>
              <a:rPr kumimoji="1" lang="zh-CN" altLang="en-US" dirty="0"/>
              <a:t> </a:t>
            </a:r>
            <a:r>
              <a:rPr kumimoji="1" lang="en-US" altLang="zh-CN" dirty="0"/>
              <a:t>De-biased Visual Question Answering</a:t>
            </a:r>
          </a:p>
          <a:p>
            <a:r>
              <a:rPr kumimoji="1" lang="en-US" altLang="zh-CN" dirty="0"/>
              <a:t>[4]</a:t>
            </a:r>
            <a:r>
              <a:rPr lang="en-US" altLang="zh-CN" sz="1800" dirty="0">
                <a:latin typeface="Times New Roman Regular" panose="02020603050405020304" charset="0"/>
                <a:cs typeface="Times New Roman Regular" panose="02020603050405020304" charset="0"/>
              </a:rPr>
              <a:t>Overcoming Language Priors with Self-supervised Learning for Visual Question Answering</a:t>
            </a:r>
          </a:p>
          <a:p>
            <a:r>
              <a:rPr lang="en-US" altLang="zh-CN" sz="1800" dirty="0">
                <a:latin typeface="Times New Roman Regular" panose="02020603050405020304" charset="0"/>
                <a:cs typeface="Times New Roman Regular" panose="02020603050405020304" charset="0"/>
              </a:rPr>
              <a:t>[5] Counterfactual Samples Synthesizing for Robust Visual Question Answering</a:t>
            </a:r>
          </a:p>
          <a:p>
            <a:r>
              <a:rPr lang="en-US" altLang="zh-CN" sz="1800" dirty="0">
                <a:latin typeface="Times New Roman Regular" panose="02020603050405020304" charset="0"/>
                <a:cs typeface="Times New Roman Regular" panose="02020603050405020304" charset="0"/>
              </a:rPr>
              <a:t>[6] </a:t>
            </a:r>
            <a:r>
              <a:rPr lang="en" altLang="zh-CN" sz="1800" dirty="0">
                <a:effectLst/>
                <a:latin typeface="Helvetica" pitchFamily="2" charset="0"/>
              </a:rPr>
              <a:t>MUTANT: A Training Paradigm for Out-of-Distribution Generalization</a:t>
            </a:r>
            <a:r>
              <a:rPr lang="zh-CN" altLang="en-US" sz="1800" dirty="0">
                <a:effectLst/>
                <a:latin typeface="Helvetica" pitchFamily="2" charset="0"/>
              </a:rPr>
              <a:t> </a:t>
            </a:r>
            <a:r>
              <a:rPr lang="en" altLang="zh-CN" sz="1800" dirty="0">
                <a:effectLst/>
                <a:latin typeface="Helvetica" pitchFamily="2" charset="0"/>
              </a:rPr>
              <a:t>in Visual Question Answering</a:t>
            </a:r>
          </a:p>
          <a:p>
            <a:endParaRPr lang="zh-CN" altLang="en-US" sz="1800" dirty="0">
              <a:latin typeface="Times New Roman Regular" panose="02020603050405020304" charset="0"/>
              <a:cs typeface="Times New Roman Regular" panose="02020603050405020304" charset="0"/>
            </a:endParaRPr>
          </a:p>
          <a:p>
            <a:endParaRPr lang="en-US" altLang="zh-CN" sz="1800" dirty="0">
              <a:latin typeface="Times New Roman Regular" panose="02020603050405020304" charset="0"/>
              <a:cs typeface="Times New Roman Regular" panose="02020603050405020304" charset="0"/>
            </a:endParaRPr>
          </a:p>
          <a:p>
            <a:endParaRPr lang="zh-CN" altLang="en-US" sz="1800" dirty="0">
              <a:latin typeface="Times New Roman Regular" panose="02020603050405020304" charset="0"/>
              <a:cs typeface="Times New Roman Regular" panose="02020603050405020304" charset="0"/>
            </a:endParaRPr>
          </a:p>
          <a:p>
            <a:endParaRPr kumimoji="1" lang="zh-CN" altLang="en-US" dirty="0"/>
          </a:p>
        </p:txBody>
      </p:sp>
      <p:graphicFrame>
        <p:nvGraphicFramePr>
          <p:cNvPr id="12" name="表格 12">
            <a:extLst>
              <a:ext uri="{FF2B5EF4-FFF2-40B4-BE49-F238E27FC236}">
                <a16:creationId xmlns:a16="http://schemas.microsoft.com/office/drawing/2014/main" id="{F73F686A-B1C4-2D42-AA6F-86013E3312AB}"/>
              </a:ext>
            </a:extLst>
          </p:cNvPr>
          <p:cNvGraphicFramePr>
            <a:graphicFrameLocks noGrp="1"/>
          </p:cNvGraphicFramePr>
          <p:nvPr>
            <p:extLst>
              <p:ext uri="{D42A27DB-BD31-4B8C-83A1-F6EECF244321}">
                <p14:modId xmlns:p14="http://schemas.microsoft.com/office/powerpoint/2010/main" val="213642602"/>
              </p:ext>
            </p:extLst>
          </p:nvPr>
        </p:nvGraphicFramePr>
        <p:xfrm>
          <a:off x="2755098" y="1435100"/>
          <a:ext cx="8127999" cy="37084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157522600"/>
                    </a:ext>
                  </a:extLst>
                </a:gridCol>
                <a:gridCol w="2709333">
                  <a:extLst>
                    <a:ext uri="{9D8B030D-6E8A-4147-A177-3AD203B41FA5}">
                      <a16:colId xmlns:a16="http://schemas.microsoft.com/office/drawing/2014/main" val="3365173241"/>
                    </a:ext>
                  </a:extLst>
                </a:gridCol>
                <a:gridCol w="2709333">
                  <a:extLst>
                    <a:ext uri="{9D8B030D-6E8A-4147-A177-3AD203B41FA5}">
                      <a16:colId xmlns:a16="http://schemas.microsoft.com/office/drawing/2014/main" val="2458056910"/>
                    </a:ext>
                  </a:extLst>
                </a:gridCol>
              </a:tblGrid>
              <a:tr h="370840">
                <a:tc>
                  <a:txBody>
                    <a:bodyPr/>
                    <a:lstStyle/>
                    <a:p>
                      <a:endParaRPr lang="zh-CN" altLang="en-US" dirty="0"/>
                    </a:p>
                  </a:txBody>
                  <a:tcPr/>
                </a:tc>
                <a:tc>
                  <a:txBody>
                    <a:bodyPr/>
                    <a:lstStyle/>
                    <a:p>
                      <a:r>
                        <a:rPr lang="en-US" altLang="zh-CN" dirty="0"/>
                        <a:t>VQA v2</a:t>
                      </a:r>
                      <a:endParaRPr lang="zh-CN" altLang="en-US" dirty="0"/>
                    </a:p>
                  </a:txBody>
                  <a:tcPr/>
                </a:tc>
                <a:tc>
                  <a:txBody>
                    <a:bodyPr/>
                    <a:lstStyle/>
                    <a:p>
                      <a:r>
                        <a:rPr lang="en-US" altLang="zh-CN" dirty="0"/>
                        <a:t>VQA-CP v2</a:t>
                      </a:r>
                      <a:endParaRPr lang="zh-CN" altLang="en-US" dirty="0"/>
                    </a:p>
                  </a:txBody>
                  <a:tcPr/>
                </a:tc>
                <a:extLst>
                  <a:ext uri="{0D108BD9-81ED-4DB2-BD59-A6C34878D82A}">
                    <a16:rowId xmlns:a16="http://schemas.microsoft.com/office/drawing/2014/main" val="3286746009"/>
                  </a:ext>
                </a:extLst>
              </a:tr>
              <a:tr h="370840">
                <a:tc>
                  <a:txBody>
                    <a:bodyPr/>
                    <a:lstStyle/>
                    <a:p>
                      <a:r>
                        <a:rPr lang="en-US" altLang="zh-CN" dirty="0" err="1"/>
                        <a:t>UpDn</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63.48</a:t>
                      </a:r>
                      <a:endParaRPr lang="zh-CN" altLang="en-US" dirty="0"/>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39.74</a:t>
                      </a:r>
                      <a:endParaRPr lang="zh-CN"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7165906"/>
                  </a:ext>
                </a:extLst>
              </a:tr>
              <a:tr h="370840">
                <a:tc>
                  <a:txBody>
                    <a:bodyPr/>
                    <a:lstStyle/>
                    <a:p>
                      <a:r>
                        <a:rPr lang="en-US" altLang="zh-CN" dirty="0"/>
                        <a:t>LMH</a:t>
                      </a:r>
                      <a:r>
                        <a:rPr lang="zh-CN" altLang="en-US" dirty="0"/>
                        <a:t> </a:t>
                      </a:r>
                      <a:r>
                        <a:rPr lang="en-US" altLang="zh-CN" dirty="0"/>
                        <a:t>(2019)[1]</a:t>
                      </a: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56.35</a:t>
                      </a: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52.01</a:t>
                      </a:r>
                      <a:endParaRPr lang="zh-CN"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4914308"/>
                  </a:ext>
                </a:extLst>
              </a:tr>
              <a:tr h="370840">
                <a:tc>
                  <a:txBody>
                    <a:bodyPr/>
                    <a:lstStyle/>
                    <a:p>
                      <a:r>
                        <a:rPr lang="en-US" altLang="zh-CN" dirty="0"/>
                        <a:t>CF-VQA</a:t>
                      </a:r>
                      <a:r>
                        <a:rPr lang="zh-CN" altLang="en-US" dirty="0"/>
                        <a:t> </a:t>
                      </a:r>
                      <a:r>
                        <a:rPr lang="en-US" altLang="zh-CN" dirty="0"/>
                        <a:t>(2021)[2]</a:t>
                      </a:r>
                      <a:endParaRPr lang="zh-CN" altLang="en-US" dirty="0"/>
                    </a:p>
                  </a:txBody>
                  <a:tcPr/>
                </a:tc>
                <a:tc>
                  <a:txBody>
                    <a:bodyPr/>
                    <a:lstStyle/>
                    <a:p>
                      <a:r>
                        <a:rPr lang="en-US" altLang="zh-CN" dirty="0"/>
                        <a:t>60.76</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54.95</a:t>
                      </a:r>
                      <a:endParaRPr lang="zh-CN" altLang="en-US" dirty="0"/>
                    </a:p>
                  </a:txBody>
                  <a:tcPr/>
                </a:tc>
                <a:extLst>
                  <a:ext uri="{0D108BD9-81ED-4DB2-BD59-A6C34878D82A}">
                    <a16:rowId xmlns:a16="http://schemas.microsoft.com/office/drawing/2014/main" val="3162678892"/>
                  </a:ext>
                </a:extLst>
              </a:tr>
              <a:tr h="370840">
                <a:tc>
                  <a:txBody>
                    <a:bodyPr/>
                    <a:lstStyle/>
                    <a:p>
                      <a:r>
                        <a:rPr lang="en-US" altLang="zh-CN" dirty="0"/>
                        <a:t>LPF (2021)[3]</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55.01</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55.34</a:t>
                      </a:r>
                      <a:endParaRPr lang="zh-CN"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622012"/>
                  </a:ext>
                </a:extLst>
              </a:tr>
              <a:tr h="370840">
                <a:tc>
                  <a:txBody>
                    <a:bodyPr/>
                    <a:lstStyle/>
                    <a:p>
                      <a:r>
                        <a:rPr lang="en-US" altLang="zh-CN" b="1" dirty="0"/>
                        <a:t>SSL (2020)[4]</a:t>
                      </a:r>
                      <a:endParaRPr lang="zh-CN" altLang="en-US" b="1" dirty="0"/>
                    </a:p>
                  </a:txBody>
                  <a:tcPr>
                    <a:lnT w="12700" cap="flat" cmpd="sng" algn="ctr">
                      <a:solidFill>
                        <a:schemeClr val="tx1"/>
                      </a:solidFill>
                      <a:prstDash val="solid"/>
                      <a:round/>
                      <a:headEnd type="none" w="med" len="med"/>
                      <a:tailEnd type="none" w="med" len="med"/>
                    </a:lnT>
                  </a:tcPr>
                </a:tc>
                <a:tc>
                  <a:txBody>
                    <a:bodyPr/>
                    <a:lstStyle/>
                    <a:p>
                      <a:r>
                        <a:rPr lang="en-US" altLang="zh-CN" dirty="0"/>
                        <a:t>63.73</a:t>
                      </a: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57.59</a:t>
                      </a:r>
                      <a:endParaRPr lang="zh-CN"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02051243"/>
                  </a:ext>
                </a:extLst>
              </a:tr>
              <a:tr h="370840">
                <a:tc>
                  <a:txBody>
                    <a:bodyPr/>
                    <a:lstStyle/>
                    <a:p>
                      <a:r>
                        <a:rPr lang="en-US" altLang="zh-CN" b="1" dirty="0"/>
                        <a:t>LMH+CSS (2020)[5]</a:t>
                      </a:r>
                      <a:endParaRPr lang="zh-CN" altLang="en-US" b="1" dirty="0"/>
                    </a:p>
                  </a:txBody>
                  <a:tcPr/>
                </a:tc>
                <a:tc>
                  <a:txBody>
                    <a:bodyPr/>
                    <a:lstStyle/>
                    <a:p>
                      <a:r>
                        <a:rPr lang="en-US" altLang="zh-CN" dirty="0"/>
                        <a:t>59.91</a:t>
                      </a:r>
                      <a:endParaRPr lang="zh-CN" altLang="en-US" dirty="0"/>
                    </a:p>
                  </a:txBody>
                  <a:tcPr/>
                </a:tc>
                <a:tc>
                  <a:txBody>
                    <a:bodyPr/>
                    <a:lstStyle/>
                    <a:p>
                      <a:r>
                        <a:rPr lang="en-US" altLang="zh-CN" dirty="0"/>
                        <a:t>58.95</a:t>
                      </a:r>
                      <a:endParaRPr lang="zh-CN" altLang="en-US" dirty="0"/>
                    </a:p>
                  </a:txBody>
                  <a:tcPr/>
                </a:tc>
                <a:extLst>
                  <a:ext uri="{0D108BD9-81ED-4DB2-BD59-A6C34878D82A}">
                    <a16:rowId xmlns:a16="http://schemas.microsoft.com/office/drawing/2014/main" val="1038112782"/>
                  </a:ext>
                </a:extLst>
              </a:tr>
              <a:tr h="370840">
                <a:tc>
                  <a:txBody>
                    <a:bodyPr/>
                    <a:lstStyle/>
                    <a:p>
                      <a:r>
                        <a:rPr lang="en-US" altLang="zh-CN" b="1" dirty="0"/>
                        <a:t>MUTANT (2020)[6]</a:t>
                      </a:r>
                      <a:endParaRPr lang="zh-CN" altLang="en-US" b="1" dirty="0"/>
                    </a:p>
                  </a:txBody>
                  <a:tcPr>
                    <a:lnB w="12700" cap="flat" cmpd="sng" algn="ctr">
                      <a:solidFill>
                        <a:schemeClr val="tx1"/>
                      </a:solidFill>
                      <a:prstDash val="solid"/>
                      <a:round/>
                      <a:headEnd type="none" w="med" len="med"/>
                      <a:tailEnd type="none" w="med" len="med"/>
                    </a:lnB>
                  </a:tcPr>
                </a:tc>
                <a:tc>
                  <a:txBody>
                    <a:bodyPr/>
                    <a:lstStyle/>
                    <a:p>
                      <a:r>
                        <a:rPr lang="en-US" altLang="zh-CN" dirty="0"/>
                        <a:t>62.56</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61.72</a:t>
                      </a:r>
                      <a:endParaRPr lang="zh-CN"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617609"/>
                  </a:ext>
                </a:extLst>
              </a:tr>
              <a:tr h="370840">
                <a:tc>
                  <a:txBody>
                    <a:bodyPr/>
                    <a:lstStyle/>
                    <a:p>
                      <a:r>
                        <a:rPr lang="en-US" altLang="zh-CN" dirty="0"/>
                        <a:t>LXMERT</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71.01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47.19</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467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LXMERT+MUTANT</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70.24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69.52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1062246"/>
                  </a:ext>
                </a:extLst>
              </a:tr>
            </a:tbl>
          </a:graphicData>
        </a:graphic>
      </p:graphicFrame>
      <p:sp>
        <p:nvSpPr>
          <p:cNvPr id="4" name="左大括号 3">
            <a:extLst>
              <a:ext uri="{FF2B5EF4-FFF2-40B4-BE49-F238E27FC236}">
                <a16:creationId xmlns:a16="http://schemas.microsoft.com/office/drawing/2014/main" id="{44607BCB-31A1-C241-972E-30C2108C8E90}"/>
              </a:ext>
            </a:extLst>
          </p:cNvPr>
          <p:cNvSpPr/>
          <p:nvPr/>
        </p:nvSpPr>
        <p:spPr>
          <a:xfrm>
            <a:off x="2258008" y="1922106"/>
            <a:ext cx="214604" cy="23606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64E9810B-516D-7B4A-8FE6-7C2C2C063CCD}"/>
              </a:ext>
            </a:extLst>
          </p:cNvPr>
          <p:cNvSpPr txBox="1"/>
          <p:nvPr/>
        </p:nvSpPr>
        <p:spPr>
          <a:xfrm>
            <a:off x="821094" y="3088433"/>
            <a:ext cx="1348446" cy="369332"/>
          </a:xfrm>
          <a:prstGeom prst="rect">
            <a:avLst/>
          </a:prstGeom>
          <a:noFill/>
        </p:spPr>
        <p:txBody>
          <a:bodyPr wrap="none" rtlCol="0">
            <a:spAutoFit/>
          </a:bodyPr>
          <a:lstStyle/>
          <a:p>
            <a:r>
              <a:rPr kumimoji="1" lang="en-US" altLang="zh-CN" dirty="0" err="1"/>
              <a:t>UpDn</a:t>
            </a:r>
            <a:r>
              <a:rPr kumimoji="1" lang="en-US" altLang="zh-CN" dirty="0"/>
              <a:t>-based</a:t>
            </a:r>
            <a:endParaRPr kumimoji="1" lang="zh-CN" altLang="en-US" dirty="0"/>
          </a:p>
        </p:txBody>
      </p:sp>
      <p:sp>
        <p:nvSpPr>
          <p:cNvPr id="7" name="左大括号 6">
            <a:extLst>
              <a:ext uri="{FF2B5EF4-FFF2-40B4-BE49-F238E27FC236}">
                <a16:creationId xmlns:a16="http://schemas.microsoft.com/office/drawing/2014/main" id="{7593E45C-A2C4-024F-8C75-79273784600F}"/>
              </a:ext>
            </a:extLst>
          </p:cNvPr>
          <p:cNvSpPr/>
          <p:nvPr/>
        </p:nvSpPr>
        <p:spPr>
          <a:xfrm>
            <a:off x="2263957" y="4457343"/>
            <a:ext cx="214604" cy="68615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9" name="文本框 8">
            <a:extLst>
              <a:ext uri="{FF2B5EF4-FFF2-40B4-BE49-F238E27FC236}">
                <a16:creationId xmlns:a16="http://schemas.microsoft.com/office/drawing/2014/main" id="{F8357BD1-9B3A-2449-A9FF-C2C180B318E7}"/>
              </a:ext>
            </a:extLst>
          </p:cNvPr>
          <p:cNvSpPr txBox="1"/>
          <p:nvPr/>
        </p:nvSpPr>
        <p:spPr>
          <a:xfrm>
            <a:off x="784834" y="4567811"/>
            <a:ext cx="1559017" cy="369332"/>
          </a:xfrm>
          <a:prstGeom prst="rect">
            <a:avLst/>
          </a:prstGeom>
          <a:noFill/>
        </p:spPr>
        <p:txBody>
          <a:bodyPr wrap="none" rtlCol="0">
            <a:spAutoFit/>
          </a:bodyPr>
          <a:lstStyle/>
          <a:p>
            <a:r>
              <a:rPr kumimoji="1" lang="en-US" altLang="zh-CN" dirty="0"/>
              <a:t>LXMERT-based</a:t>
            </a:r>
            <a:endParaRPr kumimoji="1" lang="zh-CN" altLang="en-US" dirty="0"/>
          </a:p>
        </p:txBody>
      </p:sp>
    </p:spTree>
    <p:extLst>
      <p:ext uri="{BB962C8B-B14F-4D97-AF65-F5344CB8AC3E}">
        <p14:creationId xmlns:p14="http://schemas.microsoft.com/office/powerpoint/2010/main" val="12578413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139EB-1991-924B-B689-E1DEA10DA66D}"/>
              </a:ext>
            </a:extLst>
          </p:cNvPr>
          <p:cNvSpPr>
            <a:spLocks noGrp="1"/>
          </p:cNvSpPr>
          <p:nvPr>
            <p:ph type="title"/>
          </p:nvPr>
        </p:nvSpPr>
        <p:spPr/>
        <p:txBody>
          <a:bodyPr/>
          <a:lstStyle/>
          <a:p>
            <a:r>
              <a:rPr kumimoji="1" lang="en-US" altLang="zh-CN" dirty="0"/>
              <a:t>Visual-attention</a:t>
            </a:r>
            <a:r>
              <a:rPr kumimoji="1" lang="zh-CN" altLang="en-US" dirty="0"/>
              <a:t> </a:t>
            </a:r>
            <a:r>
              <a:rPr kumimoji="1" lang="en-US" altLang="zh-CN" dirty="0"/>
              <a:t>Based Methods</a:t>
            </a:r>
            <a:endParaRPr kumimoji="1" lang="zh-CN" altLang="en-US" dirty="0"/>
          </a:p>
        </p:txBody>
      </p:sp>
      <p:sp>
        <p:nvSpPr>
          <p:cNvPr id="3" name="内容占位符 2">
            <a:extLst>
              <a:ext uri="{FF2B5EF4-FFF2-40B4-BE49-F238E27FC236}">
                <a16:creationId xmlns:a16="http://schemas.microsoft.com/office/drawing/2014/main" id="{5B2448FE-72CE-7846-8147-3C71C5B4BE70}"/>
              </a:ext>
            </a:extLst>
          </p:cNvPr>
          <p:cNvSpPr>
            <a:spLocks noGrp="1"/>
          </p:cNvSpPr>
          <p:nvPr>
            <p:ph sz="quarter" idx="10"/>
          </p:nvPr>
        </p:nvSpPr>
        <p:spPr>
          <a:xfrm>
            <a:off x="475342" y="1881414"/>
            <a:ext cx="11018838" cy="4833938"/>
          </a:xfrm>
        </p:spPr>
        <p:txBody>
          <a:bodyPr>
            <a:normAutofit/>
          </a:bodyPr>
          <a:lstStyle/>
          <a:p>
            <a:r>
              <a:rPr lang="en" altLang="zh-CN" sz="3600" b="1" dirty="0">
                <a:latin typeface="Helvetica" pitchFamily="2" charset="0"/>
              </a:rPr>
              <a:t>Main idea :</a:t>
            </a:r>
          </a:p>
          <a:p>
            <a:pPr marL="0" indent="0">
              <a:lnSpc>
                <a:spcPct val="150000"/>
              </a:lnSpc>
              <a:buNone/>
            </a:pPr>
            <a:r>
              <a:rPr lang="en" altLang="zh-CN" dirty="0">
                <a:latin typeface="Helvetica" pitchFamily="2" charset="0"/>
              </a:rPr>
              <a:t>They endeavored</a:t>
            </a:r>
            <a:r>
              <a:rPr lang="zh-CN" altLang="en-US" dirty="0">
                <a:latin typeface="Helvetica" pitchFamily="2" charset="0"/>
              </a:rPr>
              <a:t> </a:t>
            </a:r>
            <a:r>
              <a:rPr lang="en-US" altLang="zh-CN" dirty="0">
                <a:latin typeface="Helvetica" pitchFamily="2" charset="0"/>
              </a:rPr>
              <a:t>to</a:t>
            </a:r>
            <a:r>
              <a:rPr lang="zh-CN" altLang="en-US" dirty="0">
                <a:latin typeface="Helvetica" pitchFamily="2" charset="0"/>
              </a:rPr>
              <a:t> </a:t>
            </a:r>
            <a:r>
              <a:rPr lang="en" altLang="zh-CN" dirty="0">
                <a:latin typeface="Helvetica" pitchFamily="2" charset="0"/>
              </a:rPr>
              <a:t>enforce</a:t>
            </a:r>
            <a:r>
              <a:rPr lang="zh-CN" altLang="en-US" dirty="0">
                <a:latin typeface="Helvetica" pitchFamily="2" charset="0"/>
              </a:rPr>
              <a:t> </a:t>
            </a:r>
            <a:r>
              <a:rPr lang="en" altLang="zh-CN" dirty="0">
                <a:latin typeface="Helvetica" pitchFamily="2" charset="0"/>
              </a:rPr>
              <a:t>proper visual grounding, where the goal is to make models produce answers by looking at relevant</a:t>
            </a:r>
            <a:r>
              <a:rPr lang="zh-CN" altLang="en-US" dirty="0">
                <a:latin typeface="Helvetica" pitchFamily="2" charset="0"/>
              </a:rPr>
              <a:t> </a:t>
            </a:r>
            <a:r>
              <a:rPr lang="en" altLang="zh-CN" dirty="0">
                <a:latin typeface="Helvetica" pitchFamily="2" charset="0"/>
              </a:rPr>
              <a:t>visual regions. These approaches rely on additional annotations/cues such as human-based attention maps to identify relevant regions.</a:t>
            </a:r>
          </a:p>
          <a:p>
            <a:endParaRPr lang="en" altLang="zh-CN" dirty="0">
              <a:effectLst/>
              <a:latin typeface="Helvetica" pitchFamily="2" charset="0"/>
            </a:endParaRPr>
          </a:p>
          <a:p>
            <a:pPr marL="0" indent="0">
              <a:lnSpc>
                <a:spcPct val="150000"/>
              </a:lnSpc>
              <a:buNone/>
            </a:pPr>
            <a:r>
              <a:rPr lang="en" altLang="zh-CN" dirty="0">
                <a:effectLst/>
                <a:latin typeface="Helvetica" pitchFamily="2" charset="0"/>
              </a:rPr>
              <a:t> </a:t>
            </a:r>
            <a:endParaRPr kumimoji="1" lang="zh-CN" altLang="en-US" dirty="0"/>
          </a:p>
        </p:txBody>
      </p:sp>
    </p:spTree>
    <p:extLst>
      <p:ext uri="{BB962C8B-B14F-4D97-AF65-F5344CB8AC3E}">
        <p14:creationId xmlns:p14="http://schemas.microsoft.com/office/powerpoint/2010/main" val="585871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Visual-attention Based Methods</a:t>
            </a:r>
          </a:p>
        </p:txBody>
      </p:sp>
      <p:pic>
        <p:nvPicPr>
          <p:cNvPr id="9" name="图片 8">
            <a:extLst>
              <a:ext uri="{FF2B5EF4-FFF2-40B4-BE49-F238E27FC236}">
                <a16:creationId xmlns:a16="http://schemas.microsoft.com/office/drawing/2014/main" id="{5E4CFCBF-D62E-964D-B484-7F30FBCB46BB}"/>
              </a:ext>
            </a:extLst>
          </p:cNvPr>
          <p:cNvPicPr>
            <a:picLocks noChangeAspect="1"/>
          </p:cNvPicPr>
          <p:nvPr/>
        </p:nvPicPr>
        <p:blipFill>
          <a:blip r:embed="rId3"/>
          <a:stretch>
            <a:fillRect/>
          </a:stretch>
        </p:blipFill>
        <p:spPr>
          <a:xfrm>
            <a:off x="695869" y="1947446"/>
            <a:ext cx="10802112" cy="4563135"/>
          </a:xfrm>
          <a:prstGeom prst="rect">
            <a:avLst/>
          </a:prstGeom>
        </p:spPr>
      </p:pic>
      <p:sp>
        <p:nvSpPr>
          <p:cNvPr id="21" name="文本框 20">
            <a:extLst>
              <a:ext uri="{FF2B5EF4-FFF2-40B4-BE49-F238E27FC236}">
                <a16:creationId xmlns:a16="http://schemas.microsoft.com/office/drawing/2014/main" id="{47482F6F-D91C-7E40-A8F9-A648208F1BB5}"/>
              </a:ext>
            </a:extLst>
          </p:cNvPr>
          <p:cNvSpPr txBox="1"/>
          <p:nvPr/>
        </p:nvSpPr>
        <p:spPr>
          <a:xfrm>
            <a:off x="603504" y="1819656"/>
            <a:ext cx="184731" cy="369332"/>
          </a:xfrm>
          <a:prstGeom prst="rect">
            <a:avLst/>
          </a:prstGeom>
          <a:noFill/>
        </p:spPr>
        <p:txBody>
          <a:bodyPr wrap="none" rtlCol="0">
            <a:spAutoFit/>
          </a:bodyPr>
          <a:lstStyle/>
          <a:p>
            <a:endParaRPr kumimoji="1" lang="zh-CN" altLang="en-US" dirty="0"/>
          </a:p>
        </p:txBody>
      </p:sp>
      <p:sp>
        <p:nvSpPr>
          <p:cNvPr id="22" name="内容占位符 2">
            <a:extLst>
              <a:ext uri="{FF2B5EF4-FFF2-40B4-BE49-F238E27FC236}">
                <a16:creationId xmlns:a16="http://schemas.microsoft.com/office/drawing/2014/main" id="{BB6B001B-FD96-4E44-A876-ED58046459E9}"/>
              </a:ext>
            </a:extLst>
          </p:cNvPr>
          <p:cNvSpPr>
            <a:spLocks noGrp="1"/>
          </p:cNvSpPr>
          <p:nvPr>
            <p:ph sz="quarter" idx="10"/>
          </p:nvPr>
        </p:nvSpPr>
        <p:spPr>
          <a:xfrm>
            <a:off x="584200" y="1435100"/>
            <a:ext cx="11018838" cy="4833938"/>
          </a:xfrm>
        </p:spPr>
        <p:txBody>
          <a:bodyPr/>
          <a:lstStyle/>
          <a:p>
            <a:r>
              <a:rPr kumimoji="1" lang="en-US" altLang="zh-CN" dirty="0"/>
              <a:t>1. HINT</a:t>
            </a:r>
            <a:endParaRPr kumimoji="1" lang="zh-CN" altLang="en-US" dirty="0"/>
          </a:p>
        </p:txBody>
      </p:sp>
      <p:sp>
        <p:nvSpPr>
          <p:cNvPr id="23" name="文本框 22">
            <a:extLst>
              <a:ext uri="{FF2B5EF4-FFF2-40B4-BE49-F238E27FC236}">
                <a16:creationId xmlns:a16="http://schemas.microsoft.com/office/drawing/2014/main" id="{FF090399-45DF-9D45-80BA-1C1469B83E3F}"/>
              </a:ext>
            </a:extLst>
          </p:cNvPr>
          <p:cNvSpPr txBox="1"/>
          <p:nvPr/>
        </p:nvSpPr>
        <p:spPr>
          <a:xfrm>
            <a:off x="573741" y="6633882"/>
            <a:ext cx="184731" cy="369332"/>
          </a:xfrm>
          <a:prstGeom prst="rect">
            <a:avLst/>
          </a:prstGeom>
          <a:noFill/>
        </p:spPr>
        <p:txBody>
          <a:bodyPr wrap="none" rtlCol="0">
            <a:spAutoFit/>
          </a:bodyPr>
          <a:lstStyle/>
          <a:p>
            <a:endParaRPr kumimoji="1" lang="zh-CN" altLang="en-US" dirty="0"/>
          </a:p>
        </p:txBody>
      </p:sp>
      <p:sp>
        <p:nvSpPr>
          <p:cNvPr id="25" name="文本框 24">
            <a:extLst>
              <a:ext uri="{FF2B5EF4-FFF2-40B4-BE49-F238E27FC236}">
                <a16:creationId xmlns:a16="http://schemas.microsoft.com/office/drawing/2014/main" id="{287F3822-87D2-5747-B22E-09489F9AAE76}"/>
              </a:ext>
            </a:extLst>
          </p:cNvPr>
          <p:cNvSpPr txBox="1"/>
          <p:nvPr/>
        </p:nvSpPr>
        <p:spPr>
          <a:xfrm>
            <a:off x="259977" y="6458218"/>
            <a:ext cx="9240799" cy="646331"/>
          </a:xfrm>
          <a:prstGeom prst="rect">
            <a:avLst/>
          </a:prstGeom>
          <a:noFill/>
        </p:spPr>
        <p:txBody>
          <a:bodyPr wrap="none" rtlCol="0">
            <a:spAutoFit/>
          </a:bodyPr>
          <a:lstStyle/>
          <a:p>
            <a:r>
              <a:rPr kumimoji="1" lang="en-US" altLang="zh-CN" dirty="0"/>
              <a:t>[1]</a:t>
            </a:r>
            <a:r>
              <a:rPr lang="en" altLang="zh-CN" sz="1800" dirty="0">
                <a:latin typeface="Times New Roman Regular" panose="02020603050405020304" charset="0"/>
              </a:rPr>
              <a:t> </a:t>
            </a:r>
            <a:r>
              <a:rPr lang="en" altLang="zh-CN" sz="1800" dirty="0"/>
              <a:t>Taking a HINT: Leveraging Explanations to Make Vision and Language Models More Grounded</a:t>
            </a:r>
            <a:endParaRPr lang="en" altLang="zh-CN" sz="1800" dirty="0">
              <a:latin typeface="Times New Roman Regular" panose="02020603050405020304" charset="0"/>
            </a:endParaRPr>
          </a:p>
          <a:p>
            <a:endParaRPr kumimoji="1" lang="zh-CN" altLang="en-US"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Visual-attention Based Methods</a:t>
            </a:r>
          </a:p>
        </p:txBody>
      </p:sp>
      <p:sp>
        <p:nvSpPr>
          <p:cNvPr id="21" name="文本框 20">
            <a:extLst>
              <a:ext uri="{FF2B5EF4-FFF2-40B4-BE49-F238E27FC236}">
                <a16:creationId xmlns:a16="http://schemas.microsoft.com/office/drawing/2014/main" id="{47482F6F-D91C-7E40-A8F9-A648208F1BB5}"/>
              </a:ext>
            </a:extLst>
          </p:cNvPr>
          <p:cNvSpPr txBox="1"/>
          <p:nvPr/>
        </p:nvSpPr>
        <p:spPr>
          <a:xfrm>
            <a:off x="603504" y="1819656"/>
            <a:ext cx="184731" cy="369332"/>
          </a:xfrm>
          <a:prstGeom prst="rect">
            <a:avLst/>
          </a:prstGeom>
          <a:noFill/>
        </p:spPr>
        <p:txBody>
          <a:bodyPr wrap="none" rtlCol="0">
            <a:spAutoFit/>
          </a:bodyPr>
          <a:lstStyle/>
          <a:p>
            <a:endParaRPr kumimoji="1" lang="zh-CN" altLang="en-US" dirty="0"/>
          </a:p>
        </p:txBody>
      </p:sp>
      <p:sp>
        <p:nvSpPr>
          <p:cNvPr id="22" name="内容占位符 2">
            <a:extLst>
              <a:ext uri="{FF2B5EF4-FFF2-40B4-BE49-F238E27FC236}">
                <a16:creationId xmlns:a16="http://schemas.microsoft.com/office/drawing/2014/main" id="{BB6B001B-FD96-4E44-A876-ED58046459E9}"/>
              </a:ext>
            </a:extLst>
          </p:cNvPr>
          <p:cNvSpPr>
            <a:spLocks noGrp="1"/>
          </p:cNvSpPr>
          <p:nvPr>
            <p:ph sz="quarter" idx="10"/>
          </p:nvPr>
        </p:nvSpPr>
        <p:spPr>
          <a:xfrm>
            <a:off x="584200" y="1435100"/>
            <a:ext cx="11018838" cy="4833938"/>
          </a:xfrm>
        </p:spPr>
        <p:txBody>
          <a:bodyPr/>
          <a:lstStyle/>
          <a:p>
            <a:r>
              <a:rPr kumimoji="1" lang="en-US" altLang="zh-CN" dirty="0"/>
              <a:t>1. HINT</a:t>
            </a:r>
            <a:endParaRPr kumimoji="1" lang="zh-CN" altLang="en-US" dirty="0"/>
          </a:p>
        </p:txBody>
      </p:sp>
      <p:pic>
        <p:nvPicPr>
          <p:cNvPr id="3" name="图片 2">
            <a:extLst>
              <a:ext uri="{FF2B5EF4-FFF2-40B4-BE49-F238E27FC236}">
                <a16:creationId xmlns:a16="http://schemas.microsoft.com/office/drawing/2014/main" id="{F39A0BB7-CA26-814A-B4B4-34047A06B426}"/>
              </a:ext>
            </a:extLst>
          </p:cNvPr>
          <p:cNvPicPr>
            <a:picLocks noChangeAspect="1"/>
          </p:cNvPicPr>
          <p:nvPr/>
        </p:nvPicPr>
        <p:blipFill>
          <a:blip r:embed="rId3"/>
          <a:stretch>
            <a:fillRect/>
          </a:stretch>
        </p:blipFill>
        <p:spPr>
          <a:xfrm>
            <a:off x="0" y="2084951"/>
            <a:ext cx="12192000" cy="3337949"/>
          </a:xfrm>
          <a:prstGeom prst="rect">
            <a:avLst/>
          </a:prstGeom>
        </p:spPr>
      </p:pic>
      <p:sp>
        <p:nvSpPr>
          <p:cNvPr id="5" name="文本框 4">
            <a:extLst>
              <a:ext uri="{FF2B5EF4-FFF2-40B4-BE49-F238E27FC236}">
                <a16:creationId xmlns:a16="http://schemas.microsoft.com/office/drawing/2014/main" id="{7DF502BC-CA33-9A4D-9F54-626AE1D258AF}"/>
              </a:ext>
            </a:extLst>
          </p:cNvPr>
          <p:cNvSpPr txBox="1"/>
          <p:nvPr/>
        </p:nvSpPr>
        <p:spPr>
          <a:xfrm>
            <a:off x="259977" y="6458218"/>
            <a:ext cx="9240799" cy="646331"/>
          </a:xfrm>
          <a:prstGeom prst="rect">
            <a:avLst/>
          </a:prstGeom>
          <a:noFill/>
        </p:spPr>
        <p:txBody>
          <a:bodyPr wrap="none" rtlCol="0">
            <a:spAutoFit/>
          </a:bodyPr>
          <a:lstStyle/>
          <a:p>
            <a:r>
              <a:rPr kumimoji="1" lang="en-US" altLang="zh-CN" dirty="0"/>
              <a:t>[1]</a:t>
            </a:r>
            <a:r>
              <a:rPr lang="en" altLang="zh-CN" sz="1800" dirty="0">
                <a:latin typeface="Times New Roman Regular" panose="02020603050405020304" charset="0"/>
              </a:rPr>
              <a:t> </a:t>
            </a:r>
            <a:r>
              <a:rPr lang="en" altLang="zh-CN" sz="1800" dirty="0"/>
              <a:t>Taking a HINT: Leveraging Explanations to Make Vision and Language Models More Grounded</a:t>
            </a:r>
            <a:endParaRPr lang="en" altLang="zh-CN" sz="1800" dirty="0">
              <a:latin typeface="Times New Roman Regular" panose="02020603050405020304" charset="0"/>
            </a:endParaRPr>
          </a:p>
          <a:p>
            <a:endParaRPr kumimoji="1" lang="zh-CN" altLang="en-US" dirty="0"/>
          </a:p>
        </p:txBody>
      </p:sp>
    </p:spTree>
    <p:extLst>
      <p:ext uri="{BB962C8B-B14F-4D97-AF65-F5344CB8AC3E}">
        <p14:creationId xmlns:p14="http://schemas.microsoft.com/office/powerpoint/2010/main" val="40219498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Background</a:t>
            </a:r>
          </a:p>
        </p:txBody>
      </p:sp>
      <p:sp>
        <p:nvSpPr>
          <p:cNvPr id="17" name="文本框 16"/>
          <p:cNvSpPr txBox="1"/>
          <p:nvPr/>
        </p:nvSpPr>
        <p:spPr>
          <a:xfrm>
            <a:off x="0" y="6119336"/>
            <a:ext cx="9110235" cy="738664"/>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a:t>
            </a:r>
            <a:r>
              <a:rPr lang="en" altLang="zh-CN" sz="1400" dirty="0">
                <a:effectLst/>
                <a:latin typeface="Helvetica" pitchFamily="2" charset="0"/>
              </a:rPr>
              <a:t> Explicit bias discovery in visual question answering models</a:t>
            </a:r>
          </a:p>
          <a:p>
            <a:r>
              <a:rPr lang="en" altLang="zh-CN" sz="1400" dirty="0">
                <a:latin typeface="Helvetica" pitchFamily="2" charset="0"/>
              </a:rPr>
              <a:t>[2] Making the v in </a:t>
            </a:r>
            <a:r>
              <a:rPr lang="en" altLang="zh-CN" sz="1400" dirty="0" err="1">
                <a:latin typeface="Helvetica" pitchFamily="2" charset="0"/>
              </a:rPr>
              <a:t>vqa</a:t>
            </a:r>
            <a:r>
              <a:rPr lang="en" altLang="zh-CN" sz="1400" dirty="0">
                <a:latin typeface="Helvetica" pitchFamily="2" charset="0"/>
              </a:rPr>
              <a:t> matter: Elevating the role of image understanding in visual question answering</a:t>
            </a:r>
          </a:p>
          <a:p>
            <a:r>
              <a:rPr lang="en" altLang="zh-CN" sz="1400" dirty="0">
                <a:effectLst/>
                <a:latin typeface="Helvetica" pitchFamily="2" charset="0"/>
              </a:rPr>
              <a:t>[3] Don’t just assume; look and answer: Overcoming priors for visual question answering</a:t>
            </a:r>
          </a:p>
        </p:txBody>
      </p:sp>
      <p:sp>
        <p:nvSpPr>
          <p:cNvPr id="4" name="文本框 3">
            <a:extLst>
              <a:ext uri="{FF2B5EF4-FFF2-40B4-BE49-F238E27FC236}">
                <a16:creationId xmlns:a16="http://schemas.microsoft.com/office/drawing/2014/main" id="{D0DB78C8-4BA9-5247-B56A-B98CC5EF3F60}"/>
              </a:ext>
            </a:extLst>
          </p:cNvPr>
          <p:cNvSpPr txBox="1"/>
          <p:nvPr/>
        </p:nvSpPr>
        <p:spPr>
          <a:xfrm>
            <a:off x="1490870" y="1920807"/>
            <a:ext cx="1965218" cy="2554545"/>
          </a:xfrm>
          <a:prstGeom prst="rect">
            <a:avLst/>
          </a:prstGeom>
          <a:noFill/>
        </p:spPr>
        <p:txBody>
          <a:bodyPr wrap="none" rtlCol="0">
            <a:spAutoFit/>
          </a:bodyPr>
          <a:lstStyle/>
          <a:p>
            <a:r>
              <a:rPr kumimoji="1" lang="en-US" altLang="zh-CN" sz="3200" dirty="0"/>
              <a:t>VQA v1.0</a:t>
            </a:r>
          </a:p>
          <a:p>
            <a:endParaRPr kumimoji="1" lang="en-US" altLang="zh-CN" sz="3200" dirty="0"/>
          </a:p>
          <a:p>
            <a:r>
              <a:rPr kumimoji="1" lang="en-US" altLang="zh-CN" sz="3200" dirty="0"/>
              <a:t>VQA v2</a:t>
            </a:r>
          </a:p>
          <a:p>
            <a:endParaRPr kumimoji="1" lang="en-US" altLang="zh-CN" sz="3200" dirty="0"/>
          </a:p>
          <a:p>
            <a:r>
              <a:rPr kumimoji="1" lang="en-US" altLang="zh-CN" sz="3200" dirty="0"/>
              <a:t>VQA-CP v2</a:t>
            </a:r>
            <a:endParaRPr kumimoji="1" lang="zh-CN" altLang="en-US" sz="3200" dirty="0"/>
          </a:p>
        </p:txBody>
      </p:sp>
      <p:sp>
        <p:nvSpPr>
          <p:cNvPr id="6" name="文本框 5">
            <a:extLst>
              <a:ext uri="{FF2B5EF4-FFF2-40B4-BE49-F238E27FC236}">
                <a16:creationId xmlns:a16="http://schemas.microsoft.com/office/drawing/2014/main" id="{F4740C69-A583-1048-91C6-A3699EF22C42}"/>
              </a:ext>
            </a:extLst>
          </p:cNvPr>
          <p:cNvSpPr txBox="1"/>
          <p:nvPr/>
        </p:nvSpPr>
        <p:spPr>
          <a:xfrm>
            <a:off x="4711148" y="1920807"/>
            <a:ext cx="6785768" cy="461665"/>
          </a:xfrm>
          <a:prstGeom prst="rect">
            <a:avLst/>
          </a:prstGeom>
          <a:noFill/>
        </p:spPr>
        <p:txBody>
          <a:bodyPr wrap="none" rtlCol="0">
            <a:spAutoFit/>
          </a:bodyPr>
          <a:lstStyle/>
          <a:p>
            <a:r>
              <a:rPr kumimoji="1" lang="en-US" altLang="zh-CN" sz="2400" dirty="0"/>
              <a:t>50+% accuracy without seeing the image in VQA v1.0</a:t>
            </a:r>
            <a:endParaRPr kumimoji="1" lang="zh-CN" altLang="en-US" sz="2400" dirty="0"/>
          </a:p>
        </p:txBody>
      </p:sp>
      <p:sp>
        <p:nvSpPr>
          <p:cNvPr id="7" name="文本框 6">
            <a:extLst>
              <a:ext uri="{FF2B5EF4-FFF2-40B4-BE49-F238E27FC236}">
                <a16:creationId xmlns:a16="http://schemas.microsoft.com/office/drawing/2014/main" id="{03155D20-A42D-434F-A730-BAEC3AAF88F9}"/>
              </a:ext>
            </a:extLst>
          </p:cNvPr>
          <p:cNvSpPr txBox="1"/>
          <p:nvPr/>
        </p:nvSpPr>
        <p:spPr>
          <a:xfrm>
            <a:off x="4711148" y="2914385"/>
            <a:ext cx="7303474" cy="461665"/>
          </a:xfrm>
          <a:prstGeom prst="rect">
            <a:avLst/>
          </a:prstGeom>
          <a:noFill/>
        </p:spPr>
        <p:txBody>
          <a:bodyPr wrap="none" rtlCol="0">
            <a:spAutoFit/>
          </a:bodyPr>
          <a:lstStyle/>
          <a:p>
            <a:r>
              <a:rPr kumimoji="1" lang="en-US" altLang="zh-CN" sz="2400" dirty="0"/>
              <a:t>Enriching the diversity of the answers to a same question</a:t>
            </a:r>
            <a:endParaRPr kumimoji="1" lang="zh-CN" altLang="en-US" sz="2400" dirty="0"/>
          </a:p>
        </p:txBody>
      </p:sp>
      <p:sp>
        <p:nvSpPr>
          <p:cNvPr id="8" name="文本框 7">
            <a:extLst>
              <a:ext uri="{FF2B5EF4-FFF2-40B4-BE49-F238E27FC236}">
                <a16:creationId xmlns:a16="http://schemas.microsoft.com/office/drawing/2014/main" id="{E8644FE2-FB72-524B-A15D-56806625CA00}"/>
              </a:ext>
            </a:extLst>
          </p:cNvPr>
          <p:cNvSpPr txBox="1"/>
          <p:nvPr/>
        </p:nvSpPr>
        <p:spPr>
          <a:xfrm>
            <a:off x="4711148" y="3962269"/>
            <a:ext cx="2531078" cy="461665"/>
          </a:xfrm>
          <a:prstGeom prst="rect">
            <a:avLst/>
          </a:prstGeom>
          <a:noFill/>
        </p:spPr>
        <p:txBody>
          <a:bodyPr wrap="none" rtlCol="0">
            <a:spAutoFit/>
          </a:bodyPr>
          <a:lstStyle/>
          <a:p>
            <a:r>
              <a:rPr kumimoji="1" lang="en-US" altLang="zh-CN" sz="2400" dirty="0"/>
              <a:t>Out-of-distribution</a:t>
            </a:r>
            <a:endParaRPr kumimoji="1" lang="zh-CN" altLang="en-US" sz="2400" dirty="0"/>
          </a:p>
        </p:txBody>
      </p:sp>
      <p:sp>
        <p:nvSpPr>
          <p:cNvPr id="11" name="左大括号 10">
            <a:extLst>
              <a:ext uri="{FF2B5EF4-FFF2-40B4-BE49-F238E27FC236}">
                <a16:creationId xmlns:a16="http://schemas.microsoft.com/office/drawing/2014/main" id="{79BED458-60D2-1F4C-9443-5CE6A4BCB323}"/>
              </a:ext>
            </a:extLst>
          </p:cNvPr>
          <p:cNvSpPr/>
          <p:nvPr/>
        </p:nvSpPr>
        <p:spPr>
          <a:xfrm>
            <a:off x="956143" y="3008376"/>
            <a:ext cx="304800" cy="13389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D40EBF8C-E887-9945-B520-DF8707074487}"/>
              </a:ext>
            </a:extLst>
          </p:cNvPr>
          <p:cNvPicPr>
            <a:picLocks noChangeAspect="1"/>
          </p:cNvPicPr>
          <p:nvPr/>
        </p:nvPicPr>
        <p:blipFill rotWithShape="1">
          <a:blip r:embed="rId3"/>
          <a:srcRect r="5701"/>
          <a:stretch/>
        </p:blipFill>
        <p:spPr>
          <a:xfrm>
            <a:off x="4800359" y="3412639"/>
            <a:ext cx="4738425" cy="2670108"/>
          </a:xfrm>
          <a:prstGeom prst="rect">
            <a:avLst/>
          </a:prstGeom>
        </p:spPr>
      </p:pic>
    </p:spTree>
    <p:extLst>
      <p:ext uri="{BB962C8B-B14F-4D97-AF65-F5344CB8AC3E}">
        <p14:creationId xmlns:p14="http://schemas.microsoft.com/office/powerpoint/2010/main" val="36822342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Visual-attention Based Methods</a:t>
            </a:r>
          </a:p>
        </p:txBody>
      </p:sp>
      <p:sp>
        <p:nvSpPr>
          <p:cNvPr id="21" name="文本框 20">
            <a:extLst>
              <a:ext uri="{FF2B5EF4-FFF2-40B4-BE49-F238E27FC236}">
                <a16:creationId xmlns:a16="http://schemas.microsoft.com/office/drawing/2014/main" id="{47482F6F-D91C-7E40-A8F9-A648208F1BB5}"/>
              </a:ext>
            </a:extLst>
          </p:cNvPr>
          <p:cNvSpPr txBox="1"/>
          <p:nvPr/>
        </p:nvSpPr>
        <p:spPr>
          <a:xfrm>
            <a:off x="603504" y="1819656"/>
            <a:ext cx="184731" cy="369332"/>
          </a:xfrm>
          <a:prstGeom prst="rect">
            <a:avLst/>
          </a:prstGeom>
          <a:noFill/>
        </p:spPr>
        <p:txBody>
          <a:bodyPr wrap="none" rtlCol="0">
            <a:spAutoFit/>
          </a:bodyPr>
          <a:lstStyle/>
          <a:p>
            <a:endParaRPr kumimoji="1" lang="zh-CN" altLang="en-US" dirty="0"/>
          </a:p>
        </p:txBody>
      </p:sp>
      <p:sp>
        <p:nvSpPr>
          <p:cNvPr id="22" name="内容占位符 2">
            <a:extLst>
              <a:ext uri="{FF2B5EF4-FFF2-40B4-BE49-F238E27FC236}">
                <a16:creationId xmlns:a16="http://schemas.microsoft.com/office/drawing/2014/main" id="{BB6B001B-FD96-4E44-A876-ED58046459E9}"/>
              </a:ext>
            </a:extLst>
          </p:cNvPr>
          <p:cNvSpPr>
            <a:spLocks noGrp="1"/>
          </p:cNvSpPr>
          <p:nvPr>
            <p:ph sz="quarter" idx="10"/>
          </p:nvPr>
        </p:nvSpPr>
        <p:spPr>
          <a:xfrm>
            <a:off x="584200" y="1435100"/>
            <a:ext cx="11018838" cy="4833938"/>
          </a:xfrm>
        </p:spPr>
        <p:txBody>
          <a:bodyPr/>
          <a:lstStyle/>
          <a:p>
            <a:r>
              <a:rPr kumimoji="1" lang="en-US" altLang="zh-CN" dirty="0"/>
              <a:t>2. SCR</a:t>
            </a:r>
            <a:endParaRPr kumimoji="1" lang="zh-CN" altLang="en-US" dirty="0"/>
          </a:p>
        </p:txBody>
      </p:sp>
      <p:pic>
        <p:nvPicPr>
          <p:cNvPr id="4" name="图片 3">
            <a:extLst>
              <a:ext uri="{FF2B5EF4-FFF2-40B4-BE49-F238E27FC236}">
                <a16:creationId xmlns:a16="http://schemas.microsoft.com/office/drawing/2014/main" id="{4A0AA90C-E93D-594C-8341-F7E643E77101}"/>
              </a:ext>
            </a:extLst>
          </p:cNvPr>
          <p:cNvPicPr>
            <a:picLocks noChangeAspect="1"/>
          </p:cNvPicPr>
          <p:nvPr/>
        </p:nvPicPr>
        <p:blipFill>
          <a:blip r:embed="rId3"/>
          <a:stretch>
            <a:fillRect/>
          </a:stretch>
        </p:blipFill>
        <p:spPr>
          <a:xfrm>
            <a:off x="1853283" y="1759394"/>
            <a:ext cx="8283448" cy="4509644"/>
          </a:xfrm>
          <a:prstGeom prst="rect">
            <a:avLst/>
          </a:prstGeom>
        </p:spPr>
      </p:pic>
      <p:sp>
        <p:nvSpPr>
          <p:cNvPr id="5" name="文本框 4">
            <a:extLst>
              <a:ext uri="{FF2B5EF4-FFF2-40B4-BE49-F238E27FC236}">
                <a16:creationId xmlns:a16="http://schemas.microsoft.com/office/drawing/2014/main" id="{5C72B2C6-CB4C-F341-B413-8FE153BFF22B}"/>
              </a:ext>
            </a:extLst>
          </p:cNvPr>
          <p:cNvSpPr txBox="1"/>
          <p:nvPr/>
        </p:nvSpPr>
        <p:spPr>
          <a:xfrm>
            <a:off x="313765" y="6571129"/>
            <a:ext cx="184731" cy="369332"/>
          </a:xfrm>
          <a:prstGeom prst="rect">
            <a:avLst/>
          </a:prstGeom>
          <a:noFill/>
        </p:spPr>
        <p:txBody>
          <a:bodyPr wrap="none" rtlCol="0">
            <a:spAutoFit/>
          </a:bodyPr>
          <a:lstStyle/>
          <a:p>
            <a:endParaRPr kumimoji="1" lang="zh-CN" altLang="en-US" dirty="0"/>
          </a:p>
        </p:txBody>
      </p:sp>
      <p:sp>
        <p:nvSpPr>
          <p:cNvPr id="7" name="文本框 6">
            <a:extLst>
              <a:ext uri="{FF2B5EF4-FFF2-40B4-BE49-F238E27FC236}">
                <a16:creationId xmlns:a16="http://schemas.microsoft.com/office/drawing/2014/main" id="{02EEAAD3-1149-B042-B58E-B57DD71984D4}"/>
              </a:ext>
            </a:extLst>
          </p:cNvPr>
          <p:cNvSpPr txBox="1"/>
          <p:nvPr/>
        </p:nvSpPr>
        <p:spPr>
          <a:xfrm>
            <a:off x="609600" y="6391835"/>
            <a:ext cx="6282810" cy="369332"/>
          </a:xfrm>
          <a:prstGeom prst="rect">
            <a:avLst/>
          </a:prstGeom>
          <a:noFill/>
        </p:spPr>
        <p:txBody>
          <a:bodyPr wrap="none" rtlCol="0">
            <a:spAutoFit/>
          </a:bodyPr>
          <a:lstStyle/>
          <a:p>
            <a:r>
              <a:rPr kumimoji="1" lang="en-US" altLang="zh-CN" dirty="0"/>
              <a:t>[2]</a:t>
            </a:r>
            <a:r>
              <a:rPr lang="en" altLang="zh-CN" sz="1800" dirty="0">
                <a:latin typeface="Times New Roman Regular" panose="02020603050405020304" charset="0"/>
              </a:rPr>
              <a:t> </a:t>
            </a:r>
            <a:r>
              <a:rPr lang="en" altLang="zh-CN" sz="1800" dirty="0"/>
              <a:t> Self-Critical Reasoning for Robust Visual Question Answering</a:t>
            </a:r>
            <a:endParaRPr kumimoji="1" lang="zh-CN" altLang="en-US" dirty="0"/>
          </a:p>
        </p:txBody>
      </p:sp>
    </p:spTree>
    <p:extLst>
      <p:ext uri="{BB962C8B-B14F-4D97-AF65-F5344CB8AC3E}">
        <p14:creationId xmlns:p14="http://schemas.microsoft.com/office/powerpoint/2010/main" val="6417076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2EBC3-0F67-9648-8BC3-BC22CB1107E4}"/>
              </a:ext>
            </a:extLst>
          </p:cNvPr>
          <p:cNvSpPr>
            <a:spLocks noGrp="1"/>
          </p:cNvSpPr>
          <p:nvPr>
            <p:ph type="title"/>
          </p:nvPr>
        </p:nvSpPr>
        <p:spPr/>
        <p:txBody>
          <a:bodyPr/>
          <a:lstStyle/>
          <a:p>
            <a:r>
              <a:rPr kumimoji="1" lang="en-US" altLang="zh-CN" dirty="0"/>
              <a:t>Visual-attention Based Methods</a:t>
            </a:r>
            <a:endParaRPr kumimoji="1" lang="zh-CN" altLang="en-US" dirty="0"/>
          </a:p>
        </p:txBody>
      </p:sp>
      <p:sp>
        <p:nvSpPr>
          <p:cNvPr id="3" name="内容占位符 2">
            <a:extLst>
              <a:ext uri="{FF2B5EF4-FFF2-40B4-BE49-F238E27FC236}">
                <a16:creationId xmlns:a16="http://schemas.microsoft.com/office/drawing/2014/main" id="{82CD9BA7-25F3-3F4C-B55D-5F2116DFDEA6}"/>
              </a:ext>
            </a:extLst>
          </p:cNvPr>
          <p:cNvSpPr>
            <a:spLocks noGrp="1"/>
          </p:cNvSpPr>
          <p:nvPr>
            <p:ph sz="quarter" idx="10"/>
          </p:nvPr>
        </p:nvSpPr>
        <p:spPr/>
        <p:txBody>
          <a:bodyPr/>
          <a:lstStyle/>
          <a:p>
            <a:r>
              <a:rPr kumimoji="1" lang="en-US" altLang="zh-CN" dirty="0"/>
              <a:t>Results</a:t>
            </a:r>
            <a:endParaRPr kumimoji="1" lang="zh-CN" altLang="en-US" dirty="0"/>
          </a:p>
        </p:txBody>
      </p:sp>
      <p:sp>
        <p:nvSpPr>
          <p:cNvPr id="5" name="文本框 4">
            <a:extLst>
              <a:ext uri="{FF2B5EF4-FFF2-40B4-BE49-F238E27FC236}">
                <a16:creationId xmlns:a16="http://schemas.microsoft.com/office/drawing/2014/main" id="{307E273E-074E-9342-8D4C-E0519BC67208}"/>
              </a:ext>
            </a:extLst>
          </p:cNvPr>
          <p:cNvSpPr txBox="1"/>
          <p:nvPr/>
        </p:nvSpPr>
        <p:spPr>
          <a:xfrm>
            <a:off x="388749" y="5256336"/>
            <a:ext cx="6707477" cy="1569660"/>
          </a:xfrm>
          <a:prstGeom prst="rect">
            <a:avLst/>
          </a:prstGeom>
          <a:noFill/>
        </p:spPr>
        <p:txBody>
          <a:bodyPr wrap="none" rtlCol="0">
            <a:spAutoFit/>
          </a:bodyPr>
          <a:lstStyle/>
          <a:p>
            <a:r>
              <a:rPr kumimoji="1" lang="en-US" altLang="zh-CN" sz="1200" dirty="0"/>
              <a:t>[1]Don’t Take the </a:t>
            </a:r>
            <a:r>
              <a:rPr kumimoji="1" lang="en-US" altLang="zh-CN" sz="1200" dirty="0" err="1"/>
              <a:t>EasyWay</a:t>
            </a:r>
            <a:r>
              <a:rPr kumimoji="1" lang="en-US" altLang="zh-CN" sz="1200" dirty="0"/>
              <a:t> Out: Ensemble Based Methods for Avoiding Known Dataset Biases</a:t>
            </a:r>
          </a:p>
          <a:p>
            <a:r>
              <a:rPr kumimoji="1" lang="en-US" altLang="zh-CN" sz="1200" dirty="0"/>
              <a:t>[2]Counterfactual VQA: A Cause-Effect Look at</a:t>
            </a:r>
            <a:r>
              <a:rPr kumimoji="1" lang="zh-CN" altLang="en-US" sz="1200" dirty="0"/>
              <a:t> </a:t>
            </a:r>
            <a:r>
              <a:rPr kumimoji="1" lang="en-US" altLang="zh-CN" sz="1200" dirty="0"/>
              <a:t>Language Bias</a:t>
            </a:r>
            <a:endParaRPr kumimoji="1" lang="zh-CN" altLang="en-US" sz="1200" dirty="0"/>
          </a:p>
          <a:p>
            <a:r>
              <a:rPr kumimoji="1" lang="en-US" altLang="zh-CN" sz="1200" dirty="0"/>
              <a:t>[3]LPF: A Language-Prior Feedback Objective Function for</a:t>
            </a:r>
            <a:r>
              <a:rPr kumimoji="1" lang="zh-CN" altLang="en-US" sz="1200" dirty="0"/>
              <a:t> </a:t>
            </a:r>
            <a:r>
              <a:rPr kumimoji="1" lang="en-US" altLang="zh-CN" sz="1200" dirty="0"/>
              <a:t>De-biased Visual Question Answering</a:t>
            </a:r>
          </a:p>
          <a:p>
            <a:r>
              <a:rPr kumimoji="1" lang="en-US" altLang="zh-CN" sz="1200" dirty="0"/>
              <a:t>[4]</a:t>
            </a:r>
            <a:r>
              <a:rPr lang="en-US" altLang="zh-CN" sz="1200" dirty="0">
                <a:latin typeface="Times New Roman Regular" panose="02020603050405020304" charset="0"/>
                <a:cs typeface="Times New Roman Regular" panose="02020603050405020304" charset="0"/>
              </a:rPr>
              <a:t>Overcoming Language Priors with Self-supervised Learning for Visual Question Answering</a:t>
            </a:r>
          </a:p>
          <a:p>
            <a:r>
              <a:rPr lang="en-US" altLang="zh-CN" sz="1200" dirty="0">
                <a:latin typeface="Times New Roman Regular" panose="02020603050405020304" charset="0"/>
                <a:cs typeface="Times New Roman Regular" panose="02020603050405020304" charset="0"/>
              </a:rPr>
              <a:t>[5] Counterfactual Samples Synthesizing for Robust Visual Question Answering</a:t>
            </a:r>
          </a:p>
          <a:p>
            <a:r>
              <a:rPr lang="en-US" altLang="zh-CN" sz="1200" dirty="0">
                <a:latin typeface="Times New Roman Regular" panose="02020603050405020304" charset="0"/>
                <a:cs typeface="Times New Roman Regular" panose="02020603050405020304" charset="0"/>
              </a:rPr>
              <a:t>[6</a:t>
            </a:r>
            <a:r>
              <a:rPr lang="en-US" altLang="zh-CN" sz="1200" dirty="0">
                <a:latin typeface="Times New Roman Regular" panose="02020603050405020304" charset="0"/>
              </a:rPr>
              <a:t>] </a:t>
            </a:r>
            <a:r>
              <a:rPr lang="en" altLang="zh-CN" sz="1200" dirty="0">
                <a:latin typeface="Times New Roman Regular" panose="02020603050405020304" charset="0"/>
              </a:rPr>
              <a:t>MUTANT: A Training Paradigm for Out-of-Distribution Generalization</a:t>
            </a:r>
            <a:r>
              <a:rPr lang="zh-CN" altLang="en-US" sz="1200" dirty="0">
                <a:latin typeface="Times New Roman Regular" panose="02020603050405020304" charset="0"/>
              </a:rPr>
              <a:t> </a:t>
            </a:r>
            <a:r>
              <a:rPr lang="en" altLang="zh-CN" sz="1200" dirty="0">
                <a:latin typeface="Times New Roman Regular" panose="02020603050405020304" charset="0"/>
              </a:rPr>
              <a:t>in Visual Question Answering</a:t>
            </a:r>
          </a:p>
          <a:p>
            <a:r>
              <a:rPr lang="en" altLang="zh-CN" sz="1200" dirty="0">
                <a:latin typeface="Times New Roman Regular" panose="02020603050405020304" charset="0"/>
              </a:rPr>
              <a:t>[7] </a:t>
            </a:r>
            <a:r>
              <a:rPr lang="en" altLang="zh-CN" sz="1200" dirty="0"/>
              <a:t>Taking a HINT: Leveraging Explanations to Make Vision and Language Models More Grounded</a:t>
            </a:r>
            <a:endParaRPr lang="en" altLang="zh-CN" sz="1200" dirty="0">
              <a:latin typeface="Times New Roman Regular" panose="02020603050405020304" charset="0"/>
            </a:endParaRPr>
          </a:p>
          <a:p>
            <a:r>
              <a:rPr lang="en" altLang="zh-CN" sz="1200" dirty="0">
                <a:latin typeface="Times New Roman Regular" panose="02020603050405020304" charset="0"/>
              </a:rPr>
              <a:t>[8]</a:t>
            </a:r>
            <a:r>
              <a:rPr lang="en" altLang="zh-CN" sz="1200" dirty="0"/>
              <a:t> Self-Critical Reasoning for Robust Visual Question Answering</a:t>
            </a:r>
            <a:endParaRPr lang="en" altLang="zh-CN" sz="1200" dirty="0">
              <a:latin typeface="Times New Roman Regular" panose="02020603050405020304" charset="0"/>
            </a:endParaRPr>
          </a:p>
        </p:txBody>
      </p:sp>
      <p:graphicFrame>
        <p:nvGraphicFramePr>
          <p:cNvPr id="12" name="表格 12">
            <a:extLst>
              <a:ext uri="{FF2B5EF4-FFF2-40B4-BE49-F238E27FC236}">
                <a16:creationId xmlns:a16="http://schemas.microsoft.com/office/drawing/2014/main" id="{F73F686A-B1C4-2D42-AA6F-86013E3312AB}"/>
              </a:ext>
            </a:extLst>
          </p:cNvPr>
          <p:cNvGraphicFramePr>
            <a:graphicFrameLocks noGrp="1"/>
          </p:cNvGraphicFramePr>
          <p:nvPr>
            <p:extLst>
              <p:ext uri="{D42A27DB-BD31-4B8C-83A1-F6EECF244321}">
                <p14:modId xmlns:p14="http://schemas.microsoft.com/office/powerpoint/2010/main" val="4089251341"/>
              </p:ext>
            </p:extLst>
          </p:nvPr>
        </p:nvGraphicFramePr>
        <p:xfrm>
          <a:off x="2755098" y="1435100"/>
          <a:ext cx="8127999" cy="37084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157522600"/>
                    </a:ext>
                  </a:extLst>
                </a:gridCol>
                <a:gridCol w="2709333">
                  <a:extLst>
                    <a:ext uri="{9D8B030D-6E8A-4147-A177-3AD203B41FA5}">
                      <a16:colId xmlns:a16="http://schemas.microsoft.com/office/drawing/2014/main" val="3365173241"/>
                    </a:ext>
                  </a:extLst>
                </a:gridCol>
                <a:gridCol w="2709333">
                  <a:extLst>
                    <a:ext uri="{9D8B030D-6E8A-4147-A177-3AD203B41FA5}">
                      <a16:colId xmlns:a16="http://schemas.microsoft.com/office/drawing/2014/main" val="2458056910"/>
                    </a:ext>
                  </a:extLst>
                </a:gridCol>
              </a:tblGrid>
              <a:tr h="370840">
                <a:tc>
                  <a:txBody>
                    <a:bodyPr/>
                    <a:lstStyle/>
                    <a:p>
                      <a:endParaRPr lang="zh-CN" altLang="en-US" dirty="0"/>
                    </a:p>
                  </a:txBody>
                  <a:tcPr/>
                </a:tc>
                <a:tc>
                  <a:txBody>
                    <a:bodyPr/>
                    <a:lstStyle/>
                    <a:p>
                      <a:r>
                        <a:rPr lang="en-US" altLang="zh-CN" dirty="0"/>
                        <a:t>VQA v2</a:t>
                      </a:r>
                      <a:endParaRPr lang="zh-CN" altLang="en-US" dirty="0"/>
                    </a:p>
                  </a:txBody>
                  <a:tcPr/>
                </a:tc>
                <a:tc>
                  <a:txBody>
                    <a:bodyPr/>
                    <a:lstStyle/>
                    <a:p>
                      <a:r>
                        <a:rPr lang="en-US" altLang="zh-CN" dirty="0"/>
                        <a:t>VQA-CP v2</a:t>
                      </a:r>
                      <a:endParaRPr lang="zh-CN" altLang="en-US" dirty="0"/>
                    </a:p>
                  </a:txBody>
                  <a:tcPr/>
                </a:tc>
                <a:extLst>
                  <a:ext uri="{0D108BD9-81ED-4DB2-BD59-A6C34878D82A}">
                    <a16:rowId xmlns:a16="http://schemas.microsoft.com/office/drawing/2014/main" val="3286746009"/>
                  </a:ext>
                </a:extLst>
              </a:tr>
              <a:tr h="370840">
                <a:tc>
                  <a:txBody>
                    <a:bodyPr/>
                    <a:lstStyle/>
                    <a:p>
                      <a:r>
                        <a:rPr lang="en-US" altLang="zh-CN" dirty="0" err="1"/>
                        <a:t>UpDn</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63.48</a:t>
                      </a:r>
                      <a:endParaRPr lang="zh-CN" altLang="en-US" dirty="0"/>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39.74</a:t>
                      </a:r>
                      <a:endParaRPr lang="zh-CN"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7165906"/>
                  </a:ext>
                </a:extLst>
              </a:tr>
              <a:tr h="370840">
                <a:tc>
                  <a:txBody>
                    <a:bodyPr/>
                    <a:lstStyle/>
                    <a:p>
                      <a:r>
                        <a:rPr lang="en-US" altLang="zh-CN" dirty="0"/>
                        <a:t>LMH</a:t>
                      </a:r>
                      <a:r>
                        <a:rPr lang="zh-CN" altLang="en-US" dirty="0"/>
                        <a:t> </a:t>
                      </a:r>
                      <a:r>
                        <a:rPr lang="en-US" altLang="zh-CN" dirty="0"/>
                        <a:t>(2019)[1]</a:t>
                      </a: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56.35</a:t>
                      </a: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52.01</a:t>
                      </a:r>
                      <a:endParaRPr lang="zh-CN"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4914308"/>
                  </a:ext>
                </a:extLst>
              </a:tr>
              <a:tr h="370840">
                <a:tc>
                  <a:txBody>
                    <a:bodyPr/>
                    <a:lstStyle/>
                    <a:p>
                      <a:r>
                        <a:rPr lang="en-US" altLang="zh-CN" dirty="0"/>
                        <a:t>CF-VQA</a:t>
                      </a:r>
                      <a:r>
                        <a:rPr lang="zh-CN" altLang="en-US" dirty="0"/>
                        <a:t> </a:t>
                      </a:r>
                      <a:r>
                        <a:rPr lang="en-US" altLang="zh-CN" dirty="0"/>
                        <a:t>(2021)[2]</a:t>
                      </a:r>
                      <a:endParaRPr lang="zh-CN" altLang="en-US" dirty="0"/>
                    </a:p>
                  </a:txBody>
                  <a:tcPr/>
                </a:tc>
                <a:tc>
                  <a:txBody>
                    <a:bodyPr/>
                    <a:lstStyle/>
                    <a:p>
                      <a:r>
                        <a:rPr lang="en-US" altLang="zh-CN" dirty="0"/>
                        <a:t>60.76</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54.95</a:t>
                      </a:r>
                      <a:endParaRPr lang="zh-CN" altLang="en-US" dirty="0"/>
                    </a:p>
                  </a:txBody>
                  <a:tcPr/>
                </a:tc>
                <a:extLst>
                  <a:ext uri="{0D108BD9-81ED-4DB2-BD59-A6C34878D82A}">
                    <a16:rowId xmlns:a16="http://schemas.microsoft.com/office/drawing/2014/main" val="3162678892"/>
                  </a:ext>
                </a:extLst>
              </a:tr>
              <a:tr h="370840">
                <a:tc>
                  <a:txBody>
                    <a:bodyPr/>
                    <a:lstStyle/>
                    <a:p>
                      <a:r>
                        <a:rPr lang="en-US" altLang="zh-CN" dirty="0"/>
                        <a:t>LPF (2021)[3]</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55.01</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55.34</a:t>
                      </a:r>
                      <a:endParaRPr lang="zh-CN"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622012"/>
                  </a:ext>
                </a:extLst>
              </a:tr>
              <a:tr h="370840">
                <a:tc>
                  <a:txBody>
                    <a:bodyPr/>
                    <a:lstStyle/>
                    <a:p>
                      <a:r>
                        <a:rPr lang="en-US" altLang="zh-CN" b="0" dirty="0"/>
                        <a:t>SSL (2020)[4]</a:t>
                      </a:r>
                      <a:endParaRPr lang="zh-CN" altLang="en-US" b="0" dirty="0"/>
                    </a:p>
                  </a:txBody>
                  <a:tcPr>
                    <a:lnT w="12700" cap="flat" cmpd="sng" algn="ctr">
                      <a:solidFill>
                        <a:schemeClr val="tx1"/>
                      </a:solidFill>
                      <a:prstDash val="solid"/>
                      <a:round/>
                      <a:headEnd type="none" w="med" len="med"/>
                      <a:tailEnd type="none" w="med" len="med"/>
                    </a:lnT>
                  </a:tcPr>
                </a:tc>
                <a:tc>
                  <a:txBody>
                    <a:bodyPr/>
                    <a:lstStyle/>
                    <a:p>
                      <a:r>
                        <a:rPr lang="en-US" altLang="zh-CN" dirty="0"/>
                        <a:t>63.73</a:t>
                      </a: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57.59</a:t>
                      </a:r>
                      <a:endParaRPr lang="zh-CN"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02051243"/>
                  </a:ext>
                </a:extLst>
              </a:tr>
              <a:tr h="370840">
                <a:tc>
                  <a:txBody>
                    <a:bodyPr/>
                    <a:lstStyle/>
                    <a:p>
                      <a:r>
                        <a:rPr lang="en-US" altLang="zh-CN" b="0" dirty="0"/>
                        <a:t>LMH+CSS (2020)[5]</a:t>
                      </a:r>
                      <a:endParaRPr lang="zh-CN" altLang="en-US" b="0" dirty="0"/>
                    </a:p>
                  </a:txBody>
                  <a:tcPr/>
                </a:tc>
                <a:tc>
                  <a:txBody>
                    <a:bodyPr/>
                    <a:lstStyle/>
                    <a:p>
                      <a:r>
                        <a:rPr lang="en-US" altLang="zh-CN" dirty="0"/>
                        <a:t>59.91</a:t>
                      </a:r>
                      <a:endParaRPr lang="zh-CN" altLang="en-US" dirty="0"/>
                    </a:p>
                  </a:txBody>
                  <a:tcPr/>
                </a:tc>
                <a:tc>
                  <a:txBody>
                    <a:bodyPr/>
                    <a:lstStyle/>
                    <a:p>
                      <a:r>
                        <a:rPr lang="en-US" altLang="zh-CN" dirty="0"/>
                        <a:t>58.95</a:t>
                      </a:r>
                      <a:endParaRPr lang="zh-CN" altLang="en-US" dirty="0"/>
                    </a:p>
                  </a:txBody>
                  <a:tcPr/>
                </a:tc>
                <a:extLst>
                  <a:ext uri="{0D108BD9-81ED-4DB2-BD59-A6C34878D82A}">
                    <a16:rowId xmlns:a16="http://schemas.microsoft.com/office/drawing/2014/main" val="1038112782"/>
                  </a:ext>
                </a:extLst>
              </a:tr>
              <a:tr h="370840">
                <a:tc>
                  <a:txBody>
                    <a:bodyPr/>
                    <a:lstStyle/>
                    <a:p>
                      <a:r>
                        <a:rPr lang="en-US" altLang="zh-CN" b="0" dirty="0"/>
                        <a:t>MUTANT (2020)[6]</a:t>
                      </a:r>
                      <a:endParaRPr lang="zh-CN" altLang="en-US" b="0" dirty="0"/>
                    </a:p>
                  </a:txBody>
                  <a:tcPr>
                    <a:lnB w="12700" cap="flat" cmpd="sng" algn="ctr">
                      <a:solidFill>
                        <a:schemeClr val="tx1"/>
                      </a:solidFill>
                      <a:prstDash val="solid"/>
                      <a:round/>
                      <a:headEnd type="none" w="med" len="med"/>
                      <a:tailEnd type="none" w="med" len="med"/>
                    </a:lnB>
                  </a:tcPr>
                </a:tc>
                <a:tc>
                  <a:txBody>
                    <a:bodyPr/>
                    <a:lstStyle/>
                    <a:p>
                      <a:r>
                        <a:rPr lang="en-US" altLang="zh-CN" dirty="0"/>
                        <a:t>62.56</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61.72</a:t>
                      </a:r>
                      <a:endParaRPr lang="zh-CN"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617609"/>
                  </a:ext>
                </a:extLst>
              </a:tr>
              <a:tr h="370840">
                <a:tc>
                  <a:txBody>
                    <a:bodyPr/>
                    <a:lstStyle/>
                    <a:p>
                      <a:r>
                        <a:rPr lang="en-US" altLang="zh-CN" b="1" dirty="0"/>
                        <a:t>HINT(2019)[7]</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63.4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46.73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7467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SCR(2019)[8]</a:t>
                      </a:r>
                      <a:endParaRPr lang="zh-CN"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62.2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dirty="0"/>
                        <a:t>49.45</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1062246"/>
                  </a:ext>
                </a:extLst>
              </a:tr>
            </a:tbl>
          </a:graphicData>
        </a:graphic>
      </p:graphicFrame>
    </p:spTree>
    <p:extLst>
      <p:ext uri="{BB962C8B-B14F-4D97-AF65-F5344CB8AC3E}">
        <p14:creationId xmlns:p14="http://schemas.microsoft.com/office/powerpoint/2010/main" val="246141448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139EB-1991-924B-B689-E1DEA10DA66D}"/>
              </a:ext>
            </a:extLst>
          </p:cNvPr>
          <p:cNvSpPr>
            <a:spLocks noGrp="1"/>
          </p:cNvSpPr>
          <p:nvPr>
            <p:ph type="title"/>
          </p:nvPr>
        </p:nvSpPr>
        <p:spPr/>
        <p:txBody>
          <a:bodyPr/>
          <a:lstStyle/>
          <a:p>
            <a:r>
              <a:rPr kumimoji="1" lang="en-US" altLang="zh-CN" dirty="0"/>
              <a:t>Training-strategy</a:t>
            </a:r>
            <a:r>
              <a:rPr kumimoji="1" lang="zh-CN" altLang="en-US" dirty="0"/>
              <a:t> </a:t>
            </a:r>
            <a:r>
              <a:rPr kumimoji="1" lang="en-US" altLang="zh-CN" dirty="0"/>
              <a:t>Based Methods</a:t>
            </a:r>
            <a:endParaRPr kumimoji="1" lang="zh-CN" altLang="en-US" dirty="0"/>
          </a:p>
        </p:txBody>
      </p:sp>
      <p:sp>
        <p:nvSpPr>
          <p:cNvPr id="3" name="内容占位符 2">
            <a:extLst>
              <a:ext uri="{FF2B5EF4-FFF2-40B4-BE49-F238E27FC236}">
                <a16:creationId xmlns:a16="http://schemas.microsoft.com/office/drawing/2014/main" id="{5B2448FE-72CE-7846-8147-3C71C5B4BE70}"/>
              </a:ext>
            </a:extLst>
          </p:cNvPr>
          <p:cNvSpPr>
            <a:spLocks noGrp="1"/>
          </p:cNvSpPr>
          <p:nvPr>
            <p:ph sz="quarter" idx="10"/>
          </p:nvPr>
        </p:nvSpPr>
        <p:spPr>
          <a:xfrm>
            <a:off x="475342" y="1881414"/>
            <a:ext cx="11018838" cy="4833938"/>
          </a:xfrm>
        </p:spPr>
        <p:txBody>
          <a:bodyPr>
            <a:normAutofit/>
          </a:bodyPr>
          <a:lstStyle/>
          <a:p>
            <a:r>
              <a:rPr lang="en" altLang="zh-CN" sz="3600" b="1" dirty="0">
                <a:latin typeface="Helvetica" pitchFamily="2" charset="0"/>
              </a:rPr>
              <a:t>Main idea :</a:t>
            </a:r>
          </a:p>
          <a:p>
            <a:pPr marL="0" indent="0">
              <a:lnSpc>
                <a:spcPct val="150000"/>
              </a:lnSpc>
              <a:buNone/>
            </a:pPr>
            <a:r>
              <a:rPr lang="en" altLang="zh-CN" dirty="0">
                <a:latin typeface="Helvetica" pitchFamily="2" charset="0"/>
              </a:rPr>
              <a:t>They carefully</a:t>
            </a:r>
            <a:r>
              <a:rPr lang="zh-CN" altLang="en-US" dirty="0">
                <a:latin typeface="Helvetica" pitchFamily="2" charset="0"/>
              </a:rPr>
              <a:t> </a:t>
            </a:r>
            <a:r>
              <a:rPr lang="en-US" altLang="zh-CN" dirty="0">
                <a:latin typeface="Helvetica" pitchFamily="2" charset="0"/>
              </a:rPr>
              <a:t>design the training procedure to render model alleviate the overfitting caused by the nature of the imbalanced training data.</a:t>
            </a:r>
            <a:endParaRPr lang="en" altLang="zh-CN" dirty="0">
              <a:latin typeface="Helvetica" pitchFamily="2" charset="0"/>
            </a:endParaRPr>
          </a:p>
          <a:p>
            <a:endParaRPr lang="en" altLang="zh-CN" dirty="0">
              <a:effectLst/>
              <a:latin typeface="Helvetica" pitchFamily="2" charset="0"/>
            </a:endParaRPr>
          </a:p>
          <a:p>
            <a:pPr marL="0" indent="0">
              <a:lnSpc>
                <a:spcPct val="150000"/>
              </a:lnSpc>
              <a:buNone/>
            </a:pPr>
            <a:r>
              <a:rPr lang="en" altLang="zh-CN" dirty="0">
                <a:effectLst/>
                <a:latin typeface="Helvetica" pitchFamily="2" charset="0"/>
              </a:rPr>
              <a:t> </a:t>
            </a:r>
            <a:endParaRPr kumimoji="1" lang="zh-CN" altLang="en-US" dirty="0"/>
          </a:p>
        </p:txBody>
      </p:sp>
    </p:spTree>
    <p:extLst>
      <p:ext uri="{BB962C8B-B14F-4D97-AF65-F5344CB8AC3E}">
        <p14:creationId xmlns:p14="http://schemas.microsoft.com/office/powerpoint/2010/main" val="100376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Training-strategy Based Methods</a:t>
            </a:r>
          </a:p>
        </p:txBody>
      </p:sp>
      <p:sp>
        <p:nvSpPr>
          <p:cNvPr id="17" name="文本框 16"/>
          <p:cNvSpPr txBox="1"/>
          <p:nvPr/>
        </p:nvSpPr>
        <p:spPr>
          <a:xfrm>
            <a:off x="153035" y="6550223"/>
            <a:ext cx="7300595" cy="307777"/>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a:t>
            </a:r>
            <a:r>
              <a:rPr lang="en" altLang="zh-CN" sz="1400" dirty="0">
                <a:effectLst/>
                <a:latin typeface="Helvetica" pitchFamily="2" charset="0"/>
              </a:rPr>
              <a:t> A negative case analysis of visual grounding methods for VQA</a:t>
            </a:r>
          </a:p>
        </p:txBody>
      </p:sp>
      <p:sp>
        <p:nvSpPr>
          <p:cNvPr id="9" name="内容占位符 2">
            <a:extLst>
              <a:ext uri="{FF2B5EF4-FFF2-40B4-BE49-F238E27FC236}">
                <a16:creationId xmlns:a16="http://schemas.microsoft.com/office/drawing/2014/main" id="{F34C2F4B-A175-6E4F-BD36-3B49E74E409A}"/>
              </a:ext>
            </a:extLst>
          </p:cNvPr>
          <p:cNvSpPr>
            <a:spLocks noGrp="1"/>
          </p:cNvSpPr>
          <p:nvPr>
            <p:ph sz="quarter" idx="10"/>
          </p:nvPr>
        </p:nvSpPr>
        <p:spPr>
          <a:xfrm>
            <a:off x="584200" y="1435100"/>
            <a:ext cx="11018838" cy="4833938"/>
          </a:xfrm>
        </p:spPr>
        <p:txBody>
          <a:bodyPr/>
          <a:lstStyle/>
          <a:p>
            <a:r>
              <a:rPr kumimoji="1" lang="en-US" altLang="zh-CN" dirty="0"/>
              <a:t>1. Regularization</a:t>
            </a:r>
            <a:endParaRPr kumimoji="1" lang="zh-CN" altLang="en-US" dirty="0"/>
          </a:p>
        </p:txBody>
      </p:sp>
      <p:pic>
        <p:nvPicPr>
          <p:cNvPr id="3" name="图片 2">
            <a:extLst>
              <a:ext uri="{FF2B5EF4-FFF2-40B4-BE49-F238E27FC236}">
                <a16:creationId xmlns:a16="http://schemas.microsoft.com/office/drawing/2014/main" id="{0A3719D0-35EB-FF4F-AF87-C07552F48A5F}"/>
              </a:ext>
            </a:extLst>
          </p:cNvPr>
          <p:cNvPicPr>
            <a:picLocks noChangeAspect="1"/>
          </p:cNvPicPr>
          <p:nvPr/>
        </p:nvPicPr>
        <p:blipFill>
          <a:blip r:embed="rId3"/>
          <a:stretch>
            <a:fillRect/>
          </a:stretch>
        </p:blipFill>
        <p:spPr>
          <a:xfrm>
            <a:off x="1025640" y="1908123"/>
            <a:ext cx="4783434" cy="4559987"/>
          </a:xfrm>
          <a:prstGeom prst="rect">
            <a:avLst/>
          </a:prstGeom>
        </p:spPr>
      </p:pic>
      <p:pic>
        <p:nvPicPr>
          <p:cNvPr id="4" name="图片 3">
            <a:extLst>
              <a:ext uri="{FF2B5EF4-FFF2-40B4-BE49-F238E27FC236}">
                <a16:creationId xmlns:a16="http://schemas.microsoft.com/office/drawing/2014/main" id="{96E2E777-3BB8-AD4E-9633-038631A8FC55}"/>
              </a:ext>
            </a:extLst>
          </p:cNvPr>
          <p:cNvPicPr/>
          <p:nvPr/>
        </p:nvPicPr>
        <p:blipFill>
          <a:blip r:embed="rId4"/>
          <a:stretch>
            <a:fillRect/>
          </a:stretch>
        </p:blipFill>
        <p:spPr>
          <a:xfrm>
            <a:off x="5809074" y="2809749"/>
            <a:ext cx="5941486" cy="649958"/>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Training-strategy Based Methods</a:t>
            </a:r>
          </a:p>
        </p:txBody>
      </p:sp>
      <p:sp>
        <p:nvSpPr>
          <p:cNvPr id="17" name="文本框 16"/>
          <p:cNvSpPr txBox="1"/>
          <p:nvPr/>
        </p:nvSpPr>
        <p:spPr>
          <a:xfrm>
            <a:off x="153035" y="6468110"/>
            <a:ext cx="7300595" cy="307777"/>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 Check It Again: Progressive Visual Question Answering via Visual Entailment</a:t>
            </a:r>
            <a:endParaRPr lang="en" altLang="zh-CN" sz="1400" dirty="0">
              <a:effectLst/>
              <a:latin typeface="Helvetica" pitchFamily="2" charset="0"/>
            </a:endParaRPr>
          </a:p>
        </p:txBody>
      </p:sp>
      <p:sp>
        <p:nvSpPr>
          <p:cNvPr id="9" name="内容占位符 2">
            <a:extLst>
              <a:ext uri="{FF2B5EF4-FFF2-40B4-BE49-F238E27FC236}">
                <a16:creationId xmlns:a16="http://schemas.microsoft.com/office/drawing/2014/main" id="{F34C2F4B-A175-6E4F-BD36-3B49E74E409A}"/>
              </a:ext>
            </a:extLst>
          </p:cNvPr>
          <p:cNvSpPr>
            <a:spLocks noGrp="1"/>
          </p:cNvSpPr>
          <p:nvPr>
            <p:ph sz="quarter" idx="10"/>
          </p:nvPr>
        </p:nvSpPr>
        <p:spPr>
          <a:xfrm>
            <a:off x="584200" y="1435100"/>
            <a:ext cx="11018838" cy="4833938"/>
          </a:xfrm>
        </p:spPr>
        <p:txBody>
          <a:bodyPr/>
          <a:lstStyle/>
          <a:p>
            <a:r>
              <a:rPr kumimoji="1" lang="en-US" altLang="zh-CN" dirty="0"/>
              <a:t>2. SAR (</a:t>
            </a:r>
            <a:r>
              <a:rPr kumimoji="1" lang="en-US" altLang="zh-CN" dirty="0">
                <a:solidFill>
                  <a:srgbClr val="FF0000"/>
                </a:solidFill>
              </a:rPr>
              <a:t>S</a:t>
            </a:r>
            <a:r>
              <a:rPr kumimoji="1" lang="en-US" altLang="zh-CN" dirty="0"/>
              <a:t>elect </a:t>
            </a:r>
            <a:r>
              <a:rPr kumimoji="1" lang="en-US" altLang="zh-CN" dirty="0">
                <a:solidFill>
                  <a:srgbClr val="FF0000"/>
                </a:solidFill>
              </a:rPr>
              <a:t>a</a:t>
            </a:r>
            <a:r>
              <a:rPr kumimoji="1" lang="en-US" altLang="zh-CN" dirty="0"/>
              <a:t>nd </a:t>
            </a:r>
            <a:r>
              <a:rPr kumimoji="1" lang="en-US" altLang="zh-CN" dirty="0" err="1">
                <a:solidFill>
                  <a:srgbClr val="FF0000"/>
                </a:solidFill>
              </a:rPr>
              <a:t>R</a:t>
            </a:r>
            <a:r>
              <a:rPr kumimoji="1" lang="en-US" altLang="zh-CN" dirty="0" err="1"/>
              <a:t>erank</a:t>
            </a:r>
            <a:r>
              <a:rPr kumimoji="1" lang="en-US" altLang="zh-CN" dirty="0"/>
              <a:t>) </a:t>
            </a:r>
            <a:endParaRPr kumimoji="1" lang="zh-CN" altLang="en-US" dirty="0"/>
          </a:p>
        </p:txBody>
      </p:sp>
      <p:pic>
        <p:nvPicPr>
          <p:cNvPr id="4" name="图片 3">
            <a:extLst>
              <a:ext uri="{FF2B5EF4-FFF2-40B4-BE49-F238E27FC236}">
                <a16:creationId xmlns:a16="http://schemas.microsoft.com/office/drawing/2014/main" id="{9B1AE938-A640-074B-8E3A-8C663E127C75}"/>
              </a:ext>
            </a:extLst>
          </p:cNvPr>
          <p:cNvPicPr>
            <a:picLocks noChangeAspect="1"/>
          </p:cNvPicPr>
          <p:nvPr/>
        </p:nvPicPr>
        <p:blipFill>
          <a:blip r:embed="rId3"/>
          <a:stretch>
            <a:fillRect/>
          </a:stretch>
        </p:blipFill>
        <p:spPr>
          <a:xfrm>
            <a:off x="3475785" y="1889760"/>
            <a:ext cx="6085078" cy="4617681"/>
          </a:xfrm>
          <a:prstGeom prst="rect">
            <a:avLst/>
          </a:prstGeom>
        </p:spPr>
      </p:pic>
    </p:spTree>
    <p:extLst>
      <p:ext uri="{BB962C8B-B14F-4D97-AF65-F5344CB8AC3E}">
        <p14:creationId xmlns:p14="http://schemas.microsoft.com/office/powerpoint/2010/main" val="5816885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Training-strategy Based Methods</a:t>
            </a:r>
          </a:p>
        </p:txBody>
      </p:sp>
      <p:sp>
        <p:nvSpPr>
          <p:cNvPr id="17" name="文本框 16"/>
          <p:cNvSpPr txBox="1"/>
          <p:nvPr/>
        </p:nvSpPr>
        <p:spPr>
          <a:xfrm>
            <a:off x="153035" y="6468110"/>
            <a:ext cx="7300595" cy="307777"/>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 Check It Again: Progressive Visual Question Answering via Visual Entailment</a:t>
            </a:r>
            <a:endParaRPr lang="en" altLang="zh-CN" sz="1400" dirty="0">
              <a:effectLst/>
              <a:latin typeface="Helvetica" pitchFamily="2" charset="0"/>
            </a:endParaRPr>
          </a:p>
        </p:txBody>
      </p:sp>
      <p:sp>
        <p:nvSpPr>
          <p:cNvPr id="9" name="内容占位符 2">
            <a:extLst>
              <a:ext uri="{FF2B5EF4-FFF2-40B4-BE49-F238E27FC236}">
                <a16:creationId xmlns:a16="http://schemas.microsoft.com/office/drawing/2014/main" id="{F34C2F4B-A175-6E4F-BD36-3B49E74E409A}"/>
              </a:ext>
            </a:extLst>
          </p:cNvPr>
          <p:cNvSpPr>
            <a:spLocks noGrp="1"/>
          </p:cNvSpPr>
          <p:nvPr>
            <p:ph sz="quarter" idx="10"/>
          </p:nvPr>
        </p:nvSpPr>
        <p:spPr>
          <a:xfrm>
            <a:off x="584200" y="1435100"/>
            <a:ext cx="11018838" cy="4833938"/>
          </a:xfrm>
        </p:spPr>
        <p:txBody>
          <a:bodyPr/>
          <a:lstStyle/>
          <a:p>
            <a:r>
              <a:rPr kumimoji="1" lang="en-US" altLang="zh-CN" dirty="0"/>
              <a:t>2. SAR</a:t>
            </a:r>
            <a:r>
              <a:rPr kumimoji="1" lang="zh-CN" altLang="en-US" dirty="0"/>
              <a:t> </a:t>
            </a:r>
            <a:r>
              <a:rPr kumimoji="1" lang="en-US" altLang="zh-CN" dirty="0"/>
              <a:t>(</a:t>
            </a:r>
            <a:r>
              <a:rPr kumimoji="1" lang="en-US" altLang="zh-CN" dirty="0">
                <a:solidFill>
                  <a:srgbClr val="FF0000"/>
                </a:solidFill>
              </a:rPr>
              <a:t>S</a:t>
            </a:r>
            <a:r>
              <a:rPr kumimoji="1" lang="en-US" altLang="zh-CN" dirty="0"/>
              <a:t>elect </a:t>
            </a:r>
            <a:r>
              <a:rPr kumimoji="1" lang="en-US" altLang="zh-CN" dirty="0">
                <a:solidFill>
                  <a:srgbClr val="FF0000"/>
                </a:solidFill>
              </a:rPr>
              <a:t>a</a:t>
            </a:r>
            <a:r>
              <a:rPr kumimoji="1" lang="en-US" altLang="zh-CN" dirty="0"/>
              <a:t>nd </a:t>
            </a:r>
            <a:r>
              <a:rPr kumimoji="1" lang="en-US" altLang="zh-CN" dirty="0">
                <a:solidFill>
                  <a:srgbClr val="FF0000"/>
                </a:solidFill>
              </a:rPr>
              <a:t> </a:t>
            </a:r>
            <a:r>
              <a:rPr kumimoji="1" lang="en-US" altLang="zh-CN" dirty="0" err="1">
                <a:solidFill>
                  <a:srgbClr val="FF0000"/>
                </a:solidFill>
              </a:rPr>
              <a:t>R</a:t>
            </a:r>
            <a:r>
              <a:rPr kumimoji="1" lang="en-US" altLang="zh-CN" dirty="0" err="1"/>
              <a:t>erank</a:t>
            </a:r>
            <a:r>
              <a:rPr kumimoji="1" lang="en-US" altLang="zh-CN" dirty="0"/>
              <a:t>) </a:t>
            </a:r>
            <a:endParaRPr kumimoji="1" lang="zh-CN" altLang="en-US" dirty="0"/>
          </a:p>
        </p:txBody>
      </p:sp>
      <p:pic>
        <p:nvPicPr>
          <p:cNvPr id="3" name="图片 2">
            <a:extLst>
              <a:ext uri="{FF2B5EF4-FFF2-40B4-BE49-F238E27FC236}">
                <a16:creationId xmlns:a16="http://schemas.microsoft.com/office/drawing/2014/main" id="{6ED8B0B6-1247-3E4D-AE1F-BEC4CC1A13E4}"/>
              </a:ext>
            </a:extLst>
          </p:cNvPr>
          <p:cNvPicPr>
            <a:picLocks noChangeAspect="1"/>
          </p:cNvPicPr>
          <p:nvPr/>
        </p:nvPicPr>
        <p:blipFill>
          <a:blip r:embed="rId3"/>
          <a:stretch>
            <a:fillRect/>
          </a:stretch>
        </p:blipFill>
        <p:spPr>
          <a:xfrm>
            <a:off x="584200" y="1879791"/>
            <a:ext cx="11524488" cy="3465852"/>
          </a:xfrm>
          <a:prstGeom prst="rect">
            <a:avLst/>
          </a:prstGeom>
        </p:spPr>
      </p:pic>
      <p:sp>
        <p:nvSpPr>
          <p:cNvPr id="5" name="文本框 4">
            <a:extLst>
              <a:ext uri="{FF2B5EF4-FFF2-40B4-BE49-F238E27FC236}">
                <a16:creationId xmlns:a16="http://schemas.microsoft.com/office/drawing/2014/main" id="{79152006-F34D-6648-83D2-F5629A2E1F5E}"/>
              </a:ext>
            </a:extLst>
          </p:cNvPr>
          <p:cNvSpPr txBox="1"/>
          <p:nvPr/>
        </p:nvSpPr>
        <p:spPr>
          <a:xfrm>
            <a:off x="8147713" y="5636525"/>
            <a:ext cx="1559017" cy="369332"/>
          </a:xfrm>
          <a:prstGeom prst="rect">
            <a:avLst/>
          </a:prstGeom>
          <a:noFill/>
        </p:spPr>
        <p:txBody>
          <a:bodyPr wrap="none" rtlCol="0">
            <a:spAutoFit/>
          </a:bodyPr>
          <a:lstStyle/>
          <a:p>
            <a:r>
              <a:rPr kumimoji="1" lang="en-US" altLang="zh-CN" dirty="0"/>
              <a:t>LXMERT-based</a:t>
            </a:r>
            <a:endParaRPr kumimoji="1" lang="zh-CN" altLang="en-US" dirty="0"/>
          </a:p>
        </p:txBody>
      </p:sp>
    </p:spTree>
    <p:extLst>
      <p:ext uri="{BB962C8B-B14F-4D97-AF65-F5344CB8AC3E}">
        <p14:creationId xmlns:p14="http://schemas.microsoft.com/office/powerpoint/2010/main" val="39310670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Training-strategy Based Methods</a:t>
            </a:r>
          </a:p>
        </p:txBody>
      </p:sp>
      <p:sp>
        <p:nvSpPr>
          <p:cNvPr id="17" name="文本框 16"/>
          <p:cNvSpPr txBox="1"/>
          <p:nvPr/>
        </p:nvSpPr>
        <p:spPr>
          <a:xfrm>
            <a:off x="153035" y="6468110"/>
            <a:ext cx="7300595" cy="307777"/>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 Superficial to Deep: Language Bias driven Curriculum Learning for Visual  </a:t>
            </a:r>
            <a:r>
              <a:rPr lang="en-US" altLang="zh-CN" sz="1400" dirty="0" err="1">
                <a:latin typeface="Times New Roman Regular" panose="02020603050405020304" charset="0"/>
                <a:cs typeface="Times New Roman Regular" panose="02020603050405020304" charset="0"/>
              </a:rPr>
              <a:t>estion</a:t>
            </a:r>
            <a:r>
              <a:rPr lang="en-US" altLang="zh-CN" sz="1400" dirty="0">
                <a:latin typeface="Times New Roman Regular" panose="02020603050405020304" charset="0"/>
                <a:cs typeface="Times New Roman Regular" panose="02020603050405020304" charset="0"/>
              </a:rPr>
              <a:t> Answering</a:t>
            </a:r>
            <a:endParaRPr lang="en" altLang="zh-CN" sz="1400" dirty="0">
              <a:effectLst/>
              <a:latin typeface="Helvetica" pitchFamily="2" charset="0"/>
            </a:endParaRPr>
          </a:p>
        </p:txBody>
      </p:sp>
      <p:sp>
        <p:nvSpPr>
          <p:cNvPr id="9" name="内容占位符 2">
            <a:extLst>
              <a:ext uri="{FF2B5EF4-FFF2-40B4-BE49-F238E27FC236}">
                <a16:creationId xmlns:a16="http://schemas.microsoft.com/office/drawing/2014/main" id="{F34C2F4B-A175-6E4F-BD36-3B49E74E409A}"/>
              </a:ext>
            </a:extLst>
          </p:cNvPr>
          <p:cNvSpPr>
            <a:spLocks noGrp="1"/>
          </p:cNvSpPr>
          <p:nvPr>
            <p:ph sz="quarter" idx="10"/>
          </p:nvPr>
        </p:nvSpPr>
        <p:spPr>
          <a:xfrm>
            <a:off x="584200" y="1435100"/>
            <a:ext cx="11018838" cy="4833938"/>
          </a:xfrm>
        </p:spPr>
        <p:txBody>
          <a:bodyPr/>
          <a:lstStyle/>
          <a:p>
            <a:r>
              <a:rPr kumimoji="1" lang="en-US" altLang="zh-CN" dirty="0"/>
              <a:t>3. LBCL (</a:t>
            </a:r>
            <a:r>
              <a:rPr kumimoji="1" lang="en-US" altLang="zh-CN" dirty="0">
                <a:solidFill>
                  <a:srgbClr val="FF0000"/>
                </a:solidFill>
              </a:rPr>
              <a:t>L</a:t>
            </a:r>
            <a:r>
              <a:rPr kumimoji="1" lang="en-US" altLang="zh-CN" dirty="0"/>
              <a:t>anguage </a:t>
            </a:r>
            <a:r>
              <a:rPr kumimoji="1" lang="en-US" altLang="zh-CN" dirty="0">
                <a:solidFill>
                  <a:srgbClr val="FF0000"/>
                </a:solidFill>
              </a:rPr>
              <a:t>B</a:t>
            </a:r>
            <a:r>
              <a:rPr kumimoji="1" lang="en-US" altLang="zh-CN" dirty="0"/>
              <a:t>ias driven </a:t>
            </a:r>
            <a:r>
              <a:rPr kumimoji="1" lang="en-US" altLang="zh-CN" dirty="0">
                <a:solidFill>
                  <a:srgbClr val="FF0000"/>
                </a:solidFill>
              </a:rPr>
              <a:t>C</a:t>
            </a:r>
            <a:r>
              <a:rPr kumimoji="1" lang="en-US" altLang="zh-CN" dirty="0"/>
              <a:t>urriculum </a:t>
            </a:r>
            <a:r>
              <a:rPr kumimoji="1" lang="en-US" altLang="zh-CN" dirty="0">
                <a:solidFill>
                  <a:srgbClr val="FF0000"/>
                </a:solidFill>
              </a:rPr>
              <a:t>L</a:t>
            </a:r>
            <a:r>
              <a:rPr kumimoji="1" lang="en-US" altLang="zh-CN" dirty="0"/>
              <a:t>earning)</a:t>
            </a:r>
            <a:endParaRPr kumimoji="1" lang="zh-CN" altLang="en-US" dirty="0"/>
          </a:p>
        </p:txBody>
      </p:sp>
      <p:pic>
        <p:nvPicPr>
          <p:cNvPr id="4" name="图片 3">
            <a:extLst>
              <a:ext uri="{FF2B5EF4-FFF2-40B4-BE49-F238E27FC236}">
                <a16:creationId xmlns:a16="http://schemas.microsoft.com/office/drawing/2014/main" id="{2F6CEC65-3758-C54B-B208-5FEF92A422DE}"/>
              </a:ext>
            </a:extLst>
          </p:cNvPr>
          <p:cNvPicPr>
            <a:picLocks noChangeAspect="1"/>
          </p:cNvPicPr>
          <p:nvPr/>
        </p:nvPicPr>
        <p:blipFill>
          <a:blip r:embed="rId3"/>
          <a:stretch>
            <a:fillRect/>
          </a:stretch>
        </p:blipFill>
        <p:spPr>
          <a:xfrm>
            <a:off x="1422400" y="1841561"/>
            <a:ext cx="6136386" cy="4276603"/>
          </a:xfrm>
          <a:prstGeom prst="rect">
            <a:avLst/>
          </a:prstGeom>
        </p:spPr>
      </p:pic>
    </p:spTree>
    <p:extLst>
      <p:ext uri="{BB962C8B-B14F-4D97-AF65-F5344CB8AC3E}">
        <p14:creationId xmlns:p14="http://schemas.microsoft.com/office/powerpoint/2010/main" val="492257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Training-strategy Based Methods</a:t>
            </a:r>
          </a:p>
        </p:txBody>
      </p:sp>
      <p:sp>
        <p:nvSpPr>
          <p:cNvPr id="17" name="文本框 16"/>
          <p:cNvSpPr txBox="1"/>
          <p:nvPr/>
        </p:nvSpPr>
        <p:spPr>
          <a:xfrm>
            <a:off x="153035" y="6468110"/>
            <a:ext cx="7300595" cy="307777"/>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 Superficial to Deep: Language Bias driven Curriculum Learning for Visual  </a:t>
            </a:r>
            <a:r>
              <a:rPr lang="en-US" altLang="zh-CN" sz="1400" dirty="0" err="1">
                <a:latin typeface="Times New Roman Regular" panose="02020603050405020304" charset="0"/>
                <a:cs typeface="Times New Roman Regular" panose="02020603050405020304" charset="0"/>
              </a:rPr>
              <a:t>estion</a:t>
            </a:r>
            <a:r>
              <a:rPr lang="en-US" altLang="zh-CN" sz="1400" dirty="0">
                <a:latin typeface="Times New Roman Regular" panose="02020603050405020304" charset="0"/>
                <a:cs typeface="Times New Roman Regular" panose="02020603050405020304" charset="0"/>
              </a:rPr>
              <a:t> Answering</a:t>
            </a:r>
            <a:endParaRPr lang="en" altLang="zh-CN" sz="1400" dirty="0">
              <a:effectLst/>
              <a:latin typeface="Helvetica" pitchFamily="2" charset="0"/>
            </a:endParaRPr>
          </a:p>
        </p:txBody>
      </p:sp>
      <p:sp>
        <p:nvSpPr>
          <p:cNvPr id="9" name="内容占位符 2">
            <a:extLst>
              <a:ext uri="{FF2B5EF4-FFF2-40B4-BE49-F238E27FC236}">
                <a16:creationId xmlns:a16="http://schemas.microsoft.com/office/drawing/2014/main" id="{F34C2F4B-A175-6E4F-BD36-3B49E74E409A}"/>
              </a:ext>
            </a:extLst>
          </p:cNvPr>
          <p:cNvSpPr>
            <a:spLocks noGrp="1"/>
          </p:cNvSpPr>
          <p:nvPr>
            <p:ph sz="quarter" idx="10"/>
          </p:nvPr>
        </p:nvSpPr>
        <p:spPr>
          <a:xfrm>
            <a:off x="584200" y="1435100"/>
            <a:ext cx="11018838" cy="4833938"/>
          </a:xfrm>
        </p:spPr>
        <p:txBody>
          <a:bodyPr/>
          <a:lstStyle/>
          <a:p>
            <a:r>
              <a:rPr kumimoji="1" lang="en-US" altLang="zh-CN" dirty="0"/>
              <a:t>3. LBCL (</a:t>
            </a:r>
            <a:r>
              <a:rPr kumimoji="1" lang="en-US" altLang="zh-CN" dirty="0">
                <a:solidFill>
                  <a:srgbClr val="FF0000"/>
                </a:solidFill>
              </a:rPr>
              <a:t>L</a:t>
            </a:r>
            <a:r>
              <a:rPr kumimoji="1" lang="en-US" altLang="zh-CN" dirty="0"/>
              <a:t>anguage </a:t>
            </a:r>
            <a:r>
              <a:rPr kumimoji="1" lang="en-US" altLang="zh-CN" dirty="0">
                <a:solidFill>
                  <a:srgbClr val="FF0000"/>
                </a:solidFill>
              </a:rPr>
              <a:t>B</a:t>
            </a:r>
            <a:r>
              <a:rPr kumimoji="1" lang="en-US" altLang="zh-CN" dirty="0"/>
              <a:t>ias driven </a:t>
            </a:r>
            <a:r>
              <a:rPr kumimoji="1" lang="en-US" altLang="zh-CN" dirty="0">
                <a:solidFill>
                  <a:srgbClr val="FF0000"/>
                </a:solidFill>
              </a:rPr>
              <a:t>C</a:t>
            </a:r>
            <a:r>
              <a:rPr kumimoji="1" lang="en-US" altLang="zh-CN" dirty="0"/>
              <a:t>urriculum </a:t>
            </a:r>
            <a:r>
              <a:rPr kumimoji="1" lang="en-US" altLang="zh-CN" dirty="0">
                <a:solidFill>
                  <a:srgbClr val="FF0000"/>
                </a:solidFill>
              </a:rPr>
              <a:t>L</a:t>
            </a:r>
            <a:r>
              <a:rPr kumimoji="1" lang="en-US" altLang="zh-CN" dirty="0"/>
              <a:t>earning) </a:t>
            </a:r>
            <a:endParaRPr kumimoji="1" lang="zh-CN" altLang="en-US" dirty="0"/>
          </a:p>
        </p:txBody>
      </p:sp>
      <p:pic>
        <p:nvPicPr>
          <p:cNvPr id="3" name="图片 2">
            <a:extLst>
              <a:ext uri="{FF2B5EF4-FFF2-40B4-BE49-F238E27FC236}">
                <a16:creationId xmlns:a16="http://schemas.microsoft.com/office/drawing/2014/main" id="{C60002F3-0527-F645-949A-360F01DD4246}"/>
              </a:ext>
            </a:extLst>
          </p:cNvPr>
          <p:cNvPicPr>
            <a:picLocks noChangeAspect="1"/>
          </p:cNvPicPr>
          <p:nvPr/>
        </p:nvPicPr>
        <p:blipFill>
          <a:blip r:embed="rId3"/>
          <a:stretch>
            <a:fillRect/>
          </a:stretch>
        </p:blipFill>
        <p:spPr>
          <a:xfrm>
            <a:off x="0" y="1930335"/>
            <a:ext cx="8470053" cy="4280029"/>
          </a:xfrm>
          <a:prstGeom prst="rect">
            <a:avLst/>
          </a:prstGeom>
        </p:spPr>
      </p:pic>
      <p:pic>
        <p:nvPicPr>
          <p:cNvPr id="5" name="图片 4">
            <a:extLst>
              <a:ext uri="{FF2B5EF4-FFF2-40B4-BE49-F238E27FC236}">
                <a16:creationId xmlns:a16="http://schemas.microsoft.com/office/drawing/2014/main" id="{AED8CA2E-8D4A-C444-88C9-35A56B3368FB}"/>
              </a:ext>
            </a:extLst>
          </p:cNvPr>
          <p:cNvPicPr>
            <a:picLocks noChangeAspect="1"/>
          </p:cNvPicPr>
          <p:nvPr/>
        </p:nvPicPr>
        <p:blipFill>
          <a:blip r:embed="rId4"/>
          <a:stretch>
            <a:fillRect/>
          </a:stretch>
        </p:blipFill>
        <p:spPr>
          <a:xfrm>
            <a:off x="8470053" y="2258669"/>
            <a:ext cx="3356098" cy="641349"/>
          </a:xfrm>
          <a:prstGeom prst="rect">
            <a:avLst/>
          </a:prstGeom>
        </p:spPr>
      </p:pic>
      <p:pic>
        <p:nvPicPr>
          <p:cNvPr id="6" name="图片 5">
            <a:extLst>
              <a:ext uri="{FF2B5EF4-FFF2-40B4-BE49-F238E27FC236}">
                <a16:creationId xmlns:a16="http://schemas.microsoft.com/office/drawing/2014/main" id="{FD2E9A58-8045-5342-809B-A805B3B31541}"/>
              </a:ext>
            </a:extLst>
          </p:cNvPr>
          <p:cNvPicPr>
            <a:picLocks noChangeAspect="1"/>
          </p:cNvPicPr>
          <p:nvPr/>
        </p:nvPicPr>
        <p:blipFill>
          <a:blip r:embed="rId5"/>
          <a:stretch>
            <a:fillRect/>
          </a:stretch>
        </p:blipFill>
        <p:spPr>
          <a:xfrm>
            <a:off x="8505101" y="3171401"/>
            <a:ext cx="3745224" cy="723265"/>
          </a:xfrm>
          <a:prstGeom prst="rect">
            <a:avLst/>
          </a:prstGeom>
        </p:spPr>
      </p:pic>
    </p:spTree>
    <p:extLst>
      <p:ext uri="{BB962C8B-B14F-4D97-AF65-F5344CB8AC3E}">
        <p14:creationId xmlns:p14="http://schemas.microsoft.com/office/powerpoint/2010/main" val="4928139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2EBC3-0F67-9648-8BC3-BC22CB1107E4}"/>
              </a:ext>
            </a:extLst>
          </p:cNvPr>
          <p:cNvSpPr>
            <a:spLocks noGrp="1"/>
          </p:cNvSpPr>
          <p:nvPr>
            <p:ph type="title"/>
          </p:nvPr>
        </p:nvSpPr>
        <p:spPr/>
        <p:txBody>
          <a:bodyPr/>
          <a:lstStyle/>
          <a:p>
            <a:r>
              <a:rPr kumimoji="1" lang="en-US" altLang="zh-CN" dirty="0"/>
              <a:t>Training-strategy Based Methods</a:t>
            </a:r>
            <a:endParaRPr kumimoji="1" lang="zh-CN" altLang="en-US" dirty="0"/>
          </a:p>
        </p:txBody>
      </p:sp>
      <p:sp>
        <p:nvSpPr>
          <p:cNvPr id="3" name="内容占位符 2">
            <a:extLst>
              <a:ext uri="{FF2B5EF4-FFF2-40B4-BE49-F238E27FC236}">
                <a16:creationId xmlns:a16="http://schemas.microsoft.com/office/drawing/2014/main" id="{82CD9BA7-25F3-3F4C-B55D-5F2116DFDEA6}"/>
              </a:ext>
            </a:extLst>
          </p:cNvPr>
          <p:cNvSpPr>
            <a:spLocks noGrp="1"/>
          </p:cNvSpPr>
          <p:nvPr>
            <p:ph sz="quarter" idx="10"/>
          </p:nvPr>
        </p:nvSpPr>
        <p:spPr/>
        <p:txBody>
          <a:bodyPr/>
          <a:lstStyle/>
          <a:p>
            <a:r>
              <a:rPr kumimoji="1" lang="en-US" altLang="zh-CN" dirty="0"/>
              <a:t>Results</a:t>
            </a:r>
            <a:endParaRPr kumimoji="1" lang="zh-CN" altLang="en-US" dirty="0"/>
          </a:p>
        </p:txBody>
      </p:sp>
      <p:sp>
        <p:nvSpPr>
          <p:cNvPr id="5" name="文本框 4">
            <a:extLst>
              <a:ext uri="{FF2B5EF4-FFF2-40B4-BE49-F238E27FC236}">
                <a16:creationId xmlns:a16="http://schemas.microsoft.com/office/drawing/2014/main" id="{307E273E-074E-9342-8D4C-E0519BC67208}"/>
              </a:ext>
            </a:extLst>
          </p:cNvPr>
          <p:cNvSpPr txBox="1"/>
          <p:nvPr/>
        </p:nvSpPr>
        <p:spPr>
          <a:xfrm>
            <a:off x="5202936" y="4013919"/>
            <a:ext cx="6989064" cy="2492990"/>
          </a:xfrm>
          <a:prstGeom prst="rect">
            <a:avLst/>
          </a:prstGeom>
          <a:noFill/>
        </p:spPr>
        <p:txBody>
          <a:bodyPr wrap="square" rtlCol="0">
            <a:spAutoFit/>
          </a:bodyPr>
          <a:lstStyle/>
          <a:p>
            <a:r>
              <a:rPr kumimoji="1" lang="en-US" altLang="zh-CN" sz="1200" dirty="0"/>
              <a:t>[1]Don’t Take the </a:t>
            </a:r>
            <a:r>
              <a:rPr kumimoji="1" lang="en-US" altLang="zh-CN" sz="1200" dirty="0" err="1"/>
              <a:t>EasyWay</a:t>
            </a:r>
            <a:r>
              <a:rPr kumimoji="1" lang="en-US" altLang="zh-CN" sz="1200" dirty="0"/>
              <a:t> Out: Ensemble Based Methods for Avoiding Known Dataset Biases</a:t>
            </a:r>
          </a:p>
          <a:p>
            <a:r>
              <a:rPr kumimoji="1" lang="en-US" altLang="zh-CN" sz="1200" dirty="0"/>
              <a:t>[2]Counterfactual VQA: A Cause-Effect Look at</a:t>
            </a:r>
            <a:r>
              <a:rPr kumimoji="1" lang="zh-CN" altLang="en-US" sz="1200" dirty="0"/>
              <a:t> </a:t>
            </a:r>
            <a:r>
              <a:rPr kumimoji="1" lang="en-US" altLang="zh-CN" sz="1200" dirty="0"/>
              <a:t>Language Bias</a:t>
            </a:r>
            <a:endParaRPr kumimoji="1" lang="zh-CN" altLang="en-US" sz="1200" dirty="0"/>
          </a:p>
          <a:p>
            <a:r>
              <a:rPr kumimoji="1" lang="en-US" altLang="zh-CN" sz="1200" dirty="0"/>
              <a:t>[3]LPF: A Language-Prior Feedback Objective Function for</a:t>
            </a:r>
            <a:r>
              <a:rPr kumimoji="1" lang="zh-CN" altLang="en-US" sz="1200" dirty="0"/>
              <a:t> </a:t>
            </a:r>
            <a:r>
              <a:rPr kumimoji="1" lang="en-US" altLang="zh-CN" sz="1200" dirty="0"/>
              <a:t>De-biased Visual Question Answering</a:t>
            </a:r>
          </a:p>
          <a:p>
            <a:r>
              <a:rPr kumimoji="1" lang="en-US" altLang="zh-CN" sz="1200" dirty="0"/>
              <a:t>[4]</a:t>
            </a:r>
            <a:r>
              <a:rPr lang="en-US" altLang="zh-CN" sz="1200" dirty="0">
                <a:latin typeface="Times New Roman Regular" panose="02020603050405020304" charset="0"/>
                <a:cs typeface="Times New Roman Regular" panose="02020603050405020304" charset="0"/>
              </a:rPr>
              <a:t>Overcoming Language Priors with Self-supervised Learning for Visual Question Answering</a:t>
            </a:r>
          </a:p>
          <a:p>
            <a:r>
              <a:rPr lang="en-US" altLang="zh-CN" sz="1200" dirty="0">
                <a:latin typeface="Times New Roman Regular" panose="02020603050405020304" charset="0"/>
              </a:rPr>
              <a:t>[5] Counterfactual Samples Synthesizing for Robust Visual Question Answering</a:t>
            </a:r>
          </a:p>
          <a:p>
            <a:r>
              <a:rPr lang="en-US" altLang="zh-CN" sz="1200" dirty="0">
                <a:latin typeface="Times New Roman Regular" panose="02020603050405020304" charset="0"/>
              </a:rPr>
              <a:t>[6] </a:t>
            </a:r>
            <a:r>
              <a:rPr lang="en" altLang="zh-CN" sz="1200" dirty="0">
                <a:latin typeface="Times New Roman Regular" panose="02020603050405020304" charset="0"/>
              </a:rPr>
              <a:t>MUTANT: A Training Paradigm for Out-of-Distribution Generalization</a:t>
            </a:r>
            <a:r>
              <a:rPr lang="zh-CN" altLang="en-US" sz="1200" dirty="0">
                <a:latin typeface="Times New Roman Regular" panose="02020603050405020304" charset="0"/>
              </a:rPr>
              <a:t> </a:t>
            </a:r>
            <a:r>
              <a:rPr lang="en" altLang="zh-CN" sz="1200" dirty="0">
                <a:latin typeface="Times New Roman Regular" panose="02020603050405020304" charset="0"/>
              </a:rPr>
              <a:t>in Visual Question Answering</a:t>
            </a:r>
          </a:p>
          <a:p>
            <a:r>
              <a:rPr lang="en" altLang="zh-CN" sz="1200" dirty="0">
                <a:latin typeface="Times New Roman Regular" panose="02020603050405020304" charset="0"/>
              </a:rPr>
              <a:t>[7] Taking a HINT: Leveraging Explanations to Make Vision and Language Models More Grounded</a:t>
            </a:r>
          </a:p>
          <a:p>
            <a:r>
              <a:rPr lang="en" altLang="zh-CN" sz="1200" dirty="0">
                <a:latin typeface="Times New Roman Regular" panose="02020603050405020304" charset="0"/>
              </a:rPr>
              <a:t>[8] Self-Critical Reasoning for Robust Visual Question Answering</a:t>
            </a:r>
          </a:p>
          <a:p>
            <a:r>
              <a:rPr lang="en" altLang="zh-CN" sz="1200" dirty="0">
                <a:latin typeface="Times New Roman Regular" panose="02020603050405020304" charset="0"/>
              </a:rPr>
              <a:t>[9] A negative case analysis of visual grounding methods for VQA</a:t>
            </a:r>
          </a:p>
          <a:p>
            <a:r>
              <a:rPr lang="en" altLang="zh-CN" sz="1200" dirty="0">
                <a:latin typeface="Times New Roman Regular" panose="02020603050405020304" charset="0"/>
              </a:rPr>
              <a:t>[10] Check It Again: Progressive Visual Question Answering via Visual Entailment</a:t>
            </a:r>
          </a:p>
          <a:p>
            <a:r>
              <a:rPr lang="en" altLang="zh-CN" sz="1200" dirty="0">
                <a:latin typeface="Times New Roman Regular" panose="02020603050405020304" charset="0"/>
              </a:rPr>
              <a:t>[11] From Superficial to Deep: Language Bias driven Curriculum Learning for Visual  question Answering</a:t>
            </a:r>
          </a:p>
          <a:p>
            <a:endParaRPr lang="en" altLang="zh-CN" sz="1200" dirty="0">
              <a:effectLst/>
              <a:latin typeface="Helvetica" pitchFamily="2" charset="0"/>
            </a:endParaRPr>
          </a:p>
          <a:p>
            <a:endParaRPr lang="en" altLang="zh-CN" sz="1200" dirty="0">
              <a:latin typeface="Times New Roman Regular" panose="02020603050405020304" charset="0"/>
            </a:endParaRPr>
          </a:p>
        </p:txBody>
      </p:sp>
      <p:graphicFrame>
        <p:nvGraphicFramePr>
          <p:cNvPr id="12" name="表格 12">
            <a:extLst>
              <a:ext uri="{FF2B5EF4-FFF2-40B4-BE49-F238E27FC236}">
                <a16:creationId xmlns:a16="http://schemas.microsoft.com/office/drawing/2014/main" id="{F73F686A-B1C4-2D42-AA6F-86013E3312AB}"/>
              </a:ext>
            </a:extLst>
          </p:cNvPr>
          <p:cNvGraphicFramePr>
            <a:graphicFrameLocks noGrp="1"/>
          </p:cNvGraphicFramePr>
          <p:nvPr>
            <p:extLst>
              <p:ext uri="{D42A27DB-BD31-4B8C-83A1-F6EECF244321}">
                <p14:modId xmlns:p14="http://schemas.microsoft.com/office/powerpoint/2010/main" val="1671463472"/>
              </p:ext>
            </p:extLst>
          </p:nvPr>
        </p:nvGraphicFramePr>
        <p:xfrm>
          <a:off x="279413" y="1973454"/>
          <a:ext cx="4923523" cy="4450080"/>
        </p:xfrm>
        <a:graphic>
          <a:graphicData uri="http://schemas.openxmlformats.org/drawingml/2006/table">
            <a:tbl>
              <a:tblPr firstRow="1" bandRow="1">
                <a:tableStyleId>{5C22544A-7EE6-4342-B048-85BDC9FD1C3A}</a:tableStyleId>
              </a:tblPr>
              <a:tblGrid>
                <a:gridCol w="2354059">
                  <a:extLst>
                    <a:ext uri="{9D8B030D-6E8A-4147-A177-3AD203B41FA5}">
                      <a16:colId xmlns:a16="http://schemas.microsoft.com/office/drawing/2014/main" val="4157522600"/>
                    </a:ext>
                  </a:extLst>
                </a:gridCol>
                <a:gridCol w="1033272">
                  <a:extLst>
                    <a:ext uri="{9D8B030D-6E8A-4147-A177-3AD203B41FA5}">
                      <a16:colId xmlns:a16="http://schemas.microsoft.com/office/drawing/2014/main" val="3365173241"/>
                    </a:ext>
                  </a:extLst>
                </a:gridCol>
                <a:gridCol w="1536192">
                  <a:extLst>
                    <a:ext uri="{9D8B030D-6E8A-4147-A177-3AD203B41FA5}">
                      <a16:colId xmlns:a16="http://schemas.microsoft.com/office/drawing/2014/main" val="2458056910"/>
                    </a:ext>
                  </a:extLst>
                </a:gridCol>
              </a:tblGrid>
              <a:tr h="370840">
                <a:tc>
                  <a:txBody>
                    <a:bodyPr/>
                    <a:lstStyle/>
                    <a:p>
                      <a:endParaRPr lang="zh-CN" altLang="en-US" dirty="0"/>
                    </a:p>
                  </a:txBody>
                  <a:tcPr/>
                </a:tc>
                <a:tc>
                  <a:txBody>
                    <a:bodyPr/>
                    <a:lstStyle/>
                    <a:p>
                      <a:r>
                        <a:rPr lang="en-US" altLang="zh-CN" dirty="0"/>
                        <a:t>VQA v2</a:t>
                      </a:r>
                      <a:endParaRPr lang="zh-CN" altLang="en-US" dirty="0"/>
                    </a:p>
                  </a:txBody>
                  <a:tcPr/>
                </a:tc>
                <a:tc>
                  <a:txBody>
                    <a:bodyPr/>
                    <a:lstStyle/>
                    <a:p>
                      <a:r>
                        <a:rPr lang="en-US" altLang="zh-CN" dirty="0"/>
                        <a:t>VQA-CP v2</a:t>
                      </a:r>
                      <a:endParaRPr lang="zh-CN" altLang="en-US" dirty="0"/>
                    </a:p>
                  </a:txBody>
                  <a:tcPr/>
                </a:tc>
                <a:extLst>
                  <a:ext uri="{0D108BD9-81ED-4DB2-BD59-A6C34878D82A}">
                    <a16:rowId xmlns:a16="http://schemas.microsoft.com/office/drawing/2014/main" val="3286746009"/>
                  </a:ext>
                </a:extLst>
              </a:tr>
              <a:tr h="370840">
                <a:tc>
                  <a:txBody>
                    <a:bodyPr/>
                    <a:lstStyle/>
                    <a:p>
                      <a:r>
                        <a:rPr lang="en-US" altLang="zh-CN" dirty="0" err="1"/>
                        <a:t>UpDn</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63.48</a:t>
                      </a:r>
                      <a:endParaRPr lang="zh-CN" altLang="en-US" dirty="0"/>
                    </a:p>
                  </a:txBody>
                  <a:tcPr>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39.74</a:t>
                      </a:r>
                      <a:endParaRPr lang="zh-CN"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7165906"/>
                  </a:ext>
                </a:extLst>
              </a:tr>
              <a:tr h="370840">
                <a:tc>
                  <a:txBody>
                    <a:bodyPr/>
                    <a:lstStyle/>
                    <a:p>
                      <a:r>
                        <a:rPr lang="en-US" altLang="zh-CN" dirty="0"/>
                        <a:t>LMH</a:t>
                      </a:r>
                      <a:r>
                        <a:rPr lang="zh-CN" altLang="en-US" dirty="0"/>
                        <a:t> </a:t>
                      </a:r>
                      <a:r>
                        <a:rPr lang="en-US" altLang="zh-CN" dirty="0"/>
                        <a:t>(2019)[1]</a:t>
                      </a: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56.35</a:t>
                      </a: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52.01</a:t>
                      </a:r>
                      <a:endParaRPr lang="zh-CN"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64914308"/>
                  </a:ext>
                </a:extLst>
              </a:tr>
              <a:tr h="370840">
                <a:tc>
                  <a:txBody>
                    <a:bodyPr/>
                    <a:lstStyle/>
                    <a:p>
                      <a:r>
                        <a:rPr lang="en-US" altLang="zh-CN" dirty="0"/>
                        <a:t>CF-VQA</a:t>
                      </a:r>
                      <a:r>
                        <a:rPr lang="zh-CN" altLang="en-US" dirty="0"/>
                        <a:t> </a:t>
                      </a:r>
                      <a:r>
                        <a:rPr lang="en-US" altLang="zh-CN" dirty="0"/>
                        <a:t>(2021)[2]</a:t>
                      </a:r>
                      <a:endParaRPr lang="zh-CN" altLang="en-US" dirty="0"/>
                    </a:p>
                  </a:txBody>
                  <a:tcPr/>
                </a:tc>
                <a:tc>
                  <a:txBody>
                    <a:bodyPr/>
                    <a:lstStyle/>
                    <a:p>
                      <a:r>
                        <a:rPr lang="en-US" altLang="zh-CN" dirty="0"/>
                        <a:t>60.76</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54.95</a:t>
                      </a:r>
                      <a:endParaRPr lang="zh-CN" altLang="en-US" dirty="0"/>
                    </a:p>
                  </a:txBody>
                  <a:tcPr/>
                </a:tc>
                <a:extLst>
                  <a:ext uri="{0D108BD9-81ED-4DB2-BD59-A6C34878D82A}">
                    <a16:rowId xmlns:a16="http://schemas.microsoft.com/office/drawing/2014/main" val="3162678892"/>
                  </a:ext>
                </a:extLst>
              </a:tr>
              <a:tr h="370840">
                <a:tc>
                  <a:txBody>
                    <a:bodyPr/>
                    <a:lstStyle/>
                    <a:p>
                      <a:r>
                        <a:rPr lang="en-US" altLang="zh-CN" dirty="0"/>
                        <a:t>LPF (2021)[3]</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55.01</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55.34</a:t>
                      </a:r>
                      <a:endParaRPr lang="zh-CN"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622012"/>
                  </a:ext>
                </a:extLst>
              </a:tr>
              <a:tr h="370840">
                <a:tc>
                  <a:txBody>
                    <a:bodyPr/>
                    <a:lstStyle/>
                    <a:p>
                      <a:r>
                        <a:rPr lang="en-US" altLang="zh-CN" b="0" dirty="0"/>
                        <a:t>SSL (2020)[4]</a:t>
                      </a:r>
                      <a:endParaRPr lang="zh-CN" altLang="en-US" b="0" dirty="0"/>
                    </a:p>
                  </a:txBody>
                  <a:tcPr>
                    <a:lnT w="12700" cap="flat" cmpd="sng" algn="ctr">
                      <a:solidFill>
                        <a:schemeClr val="tx1"/>
                      </a:solidFill>
                      <a:prstDash val="solid"/>
                      <a:round/>
                      <a:headEnd type="none" w="med" len="med"/>
                      <a:tailEnd type="none" w="med" len="med"/>
                    </a:lnT>
                  </a:tcPr>
                </a:tc>
                <a:tc>
                  <a:txBody>
                    <a:bodyPr/>
                    <a:lstStyle/>
                    <a:p>
                      <a:r>
                        <a:rPr lang="en-US" altLang="zh-CN" dirty="0"/>
                        <a:t>63.73</a:t>
                      </a: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57.59</a:t>
                      </a:r>
                      <a:endParaRPr lang="zh-CN"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02051243"/>
                  </a:ext>
                </a:extLst>
              </a:tr>
              <a:tr h="370840">
                <a:tc>
                  <a:txBody>
                    <a:bodyPr/>
                    <a:lstStyle/>
                    <a:p>
                      <a:r>
                        <a:rPr lang="en-US" altLang="zh-CN" b="0" dirty="0"/>
                        <a:t>LMH+CSS (2020)[5]</a:t>
                      </a:r>
                      <a:endParaRPr lang="zh-CN" altLang="en-US" b="0" dirty="0"/>
                    </a:p>
                  </a:txBody>
                  <a:tcPr/>
                </a:tc>
                <a:tc>
                  <a:txBody>
                    <a:bodyPr/>
                    <a:lstStyle/>
                    <a:p>
                      <a:r>
                        <a:rPr lang="en-US" altLang="zh-CN" dirty="0"/>
                        <a:t>59.91</a:t>
                      </a:r>
                      <a:endParaRPr lang="zh-CN" altLang="en-US" dirty="0"/>
                    </a:p>
                  </a:txBody>
                  <a:tcPr/>
                </a:tc>
                <a:tc>
                  <a:txBody>
                    <a:bodyPr/>
                    <a:lstStyle/>
                    <a:p>
                      <a:r>
                        <a:rPr lang="en-US" altLang="zh-CN" dirty="0"/>
                        <a:t>58.95</a:t>
                      </a:r>
                      <a:endParaRPr lang="zh-CN" altLang="en-US" dirty="0"/>
                    </a:p>
                  </a:txBody>
                  <a:tcPr/>
                </a:tc>
                <a:extLst>
                  <a:ext uri="{0D108BD9-81ED-4DB2-BD59-A6C34878D82A}">
                    <a16:rowId xmlns:a16="http://schemas.microsoft.com/office/drawing/2014/main" val="1038112782"/>
                  </a:ext>
                </a:extLst>
              </a:tr>
              <a:tr h="370840">
                <a:tc>
                  <a:txBody>
                    <a:bodyPr/>
                    <a:lstStyle/>
                    <a:p>
                      <a:r>
                        <a:rPr lang="en-US" altLang="zh-CN" b="0" dirty="0"/>
                        <a:t>MUTANT (2020)[6]</a:t>
                      </a:r>
                      <a:endParaRPr lang="zh-CN" altLang="en-US" b="0" dirty="0"/>
                    </a:p>
                  </a:txBody>
                  <a:tcPr>
                    <a:lnB w="12700" cap="flat" cmpd="sng" algn="ctr">
                      <a:solidFill>
                        <a:schemeClr val="tx1"/>
                      </a:solidFill>
                      <a:prstDash val="solid"/>
                      <a:round/>
                      <a:headEnd type="none" w="med" len="med"/>
                      <a:tailEnd type="none" w="med" len="med"/>
                    </a:lnB>
                  </a:tcPr>
                </a:tc>
                <a:tc>
                  <a:txBody>
                    <a:bodyPr/>
                    <a:lstStyle/>
                    <a:p>
                      <a:r>
                        <a:rPr lang="en-US" altLang="zh-CN" dirty="0"/>
                        <a:t>62.56</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61.72</a:t>
                      </a:r>
                      <a:endParaRPr lang="zh-CN"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81617609"/>
                  </a:ext>
                </a:extLst>
              </a:tr>
              <a:tr h="370840">
                <a:tc>
                  <a:txBody>
                    <a:bodyPr/>
                    <a:lstStyle/>
                    <a:p>
                      <a:r>
                        <a:rPr lang="en-US" altLang="zh-CN" b="0" dirty="0"/>
                        <a:t>HINT(2019)[7]</a:t>
                      </a:r>
                      <a:endParaRPr lang="zh-CN" altLang="en-US" b="0"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b="0" dirty="0"/>
                        <a:t>63.4</a:t>
                      </a:r>
                      <a:endParaRPr lang="zh-CN" altLang="en-US"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b="0" dirty="0"/>
                        <a:t>46.73</a:t>
                      </a:r>
                      <a:endParaRPr lang="zh-CN" altLang="en-US" b="0"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74675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SCR(2019)[8]</a:t>
                      </a:r>
                      <a:endParaRPr lang="zh-CN" altLang="en-US" b="0"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b="0" dirty="0"/>
                        <a:t>62.2</a:t>
                      </a:r>
                      <a:endParaRPr lang="zh-CN" altLang="en-US" b="0"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b="0" dirty="0"/>
                        <a:t>49.45</a:t>
                      </a:r>
                      <a:endParaRPr lang="zh-CN" altLang="en-US" b="0"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10622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Regularization(2020)[9]</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b="1" dirty="0"/>
                        <a:t>62.6</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b="1" dirty="0"/>
                        <a:t>48.9</a:t>
                      </a:r>
                      <a:endParaRPr lang="zh-CN" altLang="en-US"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17861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LBCL(2021)[11]</a:t>
                      </a:r>
                      <a:endParaRPr lang="zh-CN" altLang="en-US" b="1"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b="1" dirty="0"/>
                        <a:t>-</a:t>
                      </a:r>
                      <a:endParaRPr lang="zh-CN" altLang="en-US" b="1"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zh-CN" b="1" dirty="0"/>
                        <a:t>60.74</a:t>
                      </a:r>
                      <a:endParaRPr lang="zh-CN" altLang="en-US" b="1"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8128946"/>
                  </a:ext>
                </a:extLst>
              </a:tr>
            </a:tbl>
          </a:graphicData>
        </a:graphic>
      </p:graphicFrame>
      <p:graphicFrame>
        <p:nvGraphicFramePr>
          <p:cNvPr id="7" name="表格 6">
            <a:extLst>
              <a:ext uri="{FF2B5EF4-FFF2-40B4-BE49-F238E27FC236}">
                <a16:creationId xmlns:a16="http://schemas.microsoft.com/office/drawing/2014/main" id="{3E036616-AB7F-AE4A-B1D9-55DCEB6EFDC6}"/>
              </a:ext>
            </a:extLst>
          </p:cNvPr>
          <p:cNvGraphicFramePr>
            <a:graphicFrameLocks noGrp="1"/>
          </p:cNvGraphicFramePr>
          <p:nvPr>
            <p:extLst>
              <p:ext uri="{D42A27DB-BD31-4B8C-83A1-F6EECF244321}">
                <p14:modId xmlns:p14="http://schemas.microsoft.com/office/powerpoint/2010/main" val="2702533302"/>
              </p:ext>
            </p:extLst>
          </p:nvPr>
        </p:nvGraphicFramePr>
        <p:xfrm>
          <a:off x="6096000" y="1928559"/>
          <a:ext cx="5124691" cy="1483360"/>
        </p:xfrm>
        <a:graphic>
          <a:graphicData uri="http://schemas.openxmlformats.org/drawingml/2006/table">
            <a:tbl>
              <a:tblPr firstRow="1" bandRow="1">
                <a:tableStyleId>{5C22544A-7EE6-4342-B048-85BDC9FD1C3A}</a:tableStyleId>
              </a:tblPr>
              <a:tblGrid>
                <a:gridCol w="2450242">
                  <a:extLst>
                    <a:ext uri="{9D8B030D-6E8A-4147-A177-3AD203B41FA5}">
                      <a16:colId xmlns:a16="http://schemas.microsoft.com/office/drawing/2014/main" val="1965716619"/>
                    </a:ext>
                  </a:extLst>
                </a:gridCol>
                <a:gridCol w="1075490">
                  <a:extLst>
                    <a:ext uri="{9D8B030D-6E8A-4147-A177-3AD203B41FA5}">
                      <a16:colId xmlns:a16="http://schemas.microsoft.com/office/drawing/2014/main" val="964615509"/>
                    </a:ext>
                  </a:extLst>
                </a:gridCol>
                <a:gridCol w="1598959">
                  <a:extLst>
                    <a:ext uri="{9D8B030D-6E8A-4147-A177-3AD203B41FA5}">
                      <a16:colId xmlns:a16="http://schemas.microsoft.com/office/drawing/2014/main" val="3090383786"/>
                    </a:ext>
                  </a:extLst>
                </a:gridCol>
              </a:tblGrid>
              <a:tr h="370840">
                <a:tc>
                  <a:txBody>
                    <a:bodyPr/>
                    <a:lstStyle/>
                    <a:p>
                      <a:endParaRPr lang="zh-CN" altLang="en-US" dirty="0"/>
                    </a:p>
                  </a:txBody>
                  <a:tcPr/>
                </a:tc>
                <a:tc>
                  <a:txBody>
                    <a:bodyPr/>
                    <a:lstStyle/>
                    <a:p>
                      <a:r>
                        <a:rPr lang="en-US" altLang="zh-CN" dirty="0"/>
                        <a:t>VQA v2</a:t>
                      </a:r>
                      <a:endParaRPr lang="zh-CN" altLang="en-US" dirty="0"/>
                    </a:p>
                  </a:txBody>
                  <a:tcPr/>
                </a:tc>
                <a:tc>
                  <a:txBody>
                    <a:bodyPr/>
                    <a:lstStyle/>
                    <a:p>
                      <a:r>
                        <a:rPr lang="en-US" altLang="zh-CN" dirty="0"/>
                        <a:t>VQA-CP v2</a:t>
                      </a:r>
                      <a:endParaRPr lang="zh-CN" altLang="en-US" dirty="0"/>
                    </a:p>
                  </a:txBody>
                  <a:tcPr/>
                </a:tc>
                <a:extLst>
                  <a:ext uri="{0D108BD9-81ED-4DB2-BD59-A6C34878D82A}">
                    <a16:rowId xmlns:a16="http://schemas.microsoft.com/office/drawing/2014/main" val="1749231316"/>
                  </a:ext>
                </a:extLst>
              </a:tr>
              <a:tr h="370840">
                <a:tc>
                  <a:txBody>
                    <a:bodyPr/>
                    <a:lstStyle/>
                    <a:p>
                      <a:r>
                        <a:rPr lang="en-US" altLang="zh-CN" dirty="0"/>
                        <a:t>LXMERT</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71.01</a:t>
                      </a:r>
                      <a:endParaRPr lang="zh-CN" altLang="en-US" dirty="0"/>
                    </a:p>
                  </a:txBody>
                  <a:tcPr>
                    <a:lnB w="12700" cap="flat" cmpd="sng" algn="ctr">
                      <a:solidFill>
                        <a:schemeClr val="tx1"/>
                      </a:solidFill>
                      <a:prstDash val="solid"/>
                      <a:round/>
                      <a:headEnd type="none" w="med" len="med"/>
                      <a:tailEnd type="none" w="med" len="med"/>
                    </a:lnB>
                  </a:tcPr>
                </a:tc>
                <a:tc>
                  <a:txBody>
                    <a:bodyPr/>
                    <a:lstStyle/>
                    <a:p>
                      <a:r>
                        <a:rPr lang="en-US" altLang="zh-CN" dirty="0"/>
                        <a:t>47.19</a:t>
                      </a:r>
                      <a:endParaRPr lang="zh-CN" alt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8766176"/>
                  </a:ext>
                </a:extLst>
              </a:tr>
              <a:tr h="370840">
                <a:tc>
                  <a:txBody>
                    <a:bodyPr/>
                    <a:lstStyle/>
                    <a:p>
                      <a:r>
                        <a:rPr lang="en" altLang="zh-CN" dirty="0"/>
                        <a:t>LXMERT+MUTANT</a:t>
                      </a:r>
                    </a:p>
                  </a:txBody>
                  <a:tcPr>
                    <a:lnT w="12700" cap="flat" cmpd="sng" algn="ctr">
                      <a:solidFill>
                        <a:schemeClr val="tx1"/>
                      </a:solidFill>
                      <a:prstDash val="solid"/>
                      <a:round/>
                      <a:headEnd type="none" w="med" len="med"/>
                      <a:tailEnd type="none" w="med" len="med"/>
                    </a:lnT>
                  </a:tcPr>
                </a:tc>
                <a:tc>
                  <a:txBody>
                    <a:bodyPr/>
                    <a:lstStyle/>
                    <a:p>
                      <a:r>
                        <a:rPr lang="en-US" altLang="zh-CN" dirty="0"/>
                        <a:t>70.24</a:t>
                      </a:r>
                      <a:endParaRPr lang="zh-CN" altLang="en-US" dirty="0"/>
                    </a:p>
                  </a:txBody>
                  <a:tcPr>
                    <a:lnT w="12700" cap="flat" cmpd="sng" algn="ctr">
                      <a:solidFill>
                        <a:schemeClr val="tx1"/>
                      </a:solidFill>
                      <a:prstDash val="solid"/>
                      <a:round/>
                      <a:headEnd type="none" w="med" len="med"/>
                      <a:tailEnd type="none" w="med" len="med"/>
                    </a:lnT>
                  </a:tcPr>
                </a:tc>
                <a:tc>
                  <a:txBody>
                    <a:bodyPr/>
                    <a:lstStyle/>
                    <a:p>
                      <a:r>
                        <a:rPr lang="en-US" altLang="zh-CN" dirty="0"/>
                        <a:t>69.52</a:t>
                      </a:r>
                      <a:endParaRPr lang="zh-CN" alt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19970724"/>
                  </a:ext>
                </a:extLst>
              </a:tr>
              <a:tr h="370840">
                <a:tc>
                  <a:txBody>
                    <a:bodyPr/>
                    <a:lstStyle/>
                    <a:p>
                      <a:r>
                        <a:rPr lang="en-US" altLang="zh-CN" b="1" dirty="0"/>
                        <a:t>LXMERT+SAR(2021)[10]</a:t>
                      </a:r>
                      <a:endParaRPr lang="zh-CN" altLang="en-US" b="1" dirty="0"/>
                    </a:p>
                  </a:txBody>
                  <a:tcPr/>
                </a:tc>
                <a:tc>
                  <a:txBody>
                    <a:bodyPr/>
                    <a:lstStyle/>
                    <a:p>
                      <a:r>
                        <a:rPr lang="en-US" altLang="zh-CN" b="1" dirty="0"/>
                        <a:t>69.22</a:t>
                      </a:r>
                      <a:endParaRPr lang="zh-CN" alt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66.73</a:t>
                      </a:r>
                      <a:endParaRPr lang="zh-CN" altLang="en-US" b="1" dirty="0"/>
                    </a:p>
                  </a:txBody>
                  <a:tcPr/>
                </a:tc>
                <a:extLst>
                  <a:ext uri="{0D108BD9-81ED-4DB2-BD59-A6C34878D82A}">
                    <a16:rowId xmlns:a16="http://schemas.microsoft.com/office/drawing/2014/main" val="61463571"/>
                  </a:ext>
                </a:extLst>
              </a:tr>
            </a:tbl>
          </a:graphicData>
        </a:graphic>
      </p:graphicFrame>
    </p:spTree>
    <p:extLst>
      <p:ext uri="{BB962C8B-B14F-4D97-AF65-F5344CB8AC3E}">
        <p14:creationId xmlns:p14="http://schemas.microsoft.com/office/powerpoint/2010/main" val="32491526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Discussion</a:t>
            </a:r>
          </a:p>
        </p:txBody>
      </p:sp>
      <p:sp>
        <p:nvSpPr>
          <p:cNvPr id="3" name="文本框 2"/>
          <p:cNvSpPr txBox="1"/>
          <p:nvPr/>
        </p:nvSpPr>
        <p:spPr>
          <a:xfrm>
            <a:off x="1112520" y="2056765"/>
            <a:ext cx="9177020" cy="3477875"/>
          </a:xfrm>
          <a:prstGeom prst="rect">
            <a:avLst/>
          </a:prstGeom>
          <a:noFill/>
        </p:spPr>
        <p:txBody>
          <a:bodyPr wrap="square" rtlCol="0" anchor="t">
            <a:spAutoFit/>
          </a:bodyPr>
          <a:lstStyle/>
          <a:p>
            <a:pPr marL="285750" indent="-285750">
              <a:buFont typeface="Wingdings" panose="05000000000000000000" charset="0"/>
              <a:buChar char=""/>
            </a:pPr>
            <a:r>
              <a:rPr lang="en-US" altLang="zh-CN" sz="2200" dirty="0">
                <a:latin typeface="Times New Roman Regular" panose="02020603050405020304" charset="0"/>
                <a:cs typeface="Times New Roman Regular" panose="02020603050405020304" charset="0"/>
              </a:rPr>
              <a:t>Trade-off</a:t>
            </a:r>
            <a:r>
              <a:rPr lang="zh-CN" altLang="en-US" sz="2200" dirty="0">
                <a:latin typeface="Times New Roman Regular" panose="02020603050405020304" charset="0"/>
                <a:cs typeface="Times New Roman Regular" panose="02020603050405020304" charset="0"/>
              </a:rPr>
              <a:t> </a:t>
            </a:r>
            <a:r>
              <a:rPr lang="en-US" altLang="zh-CN" sz="2200" dirty="0">
                <a:latin typeface="Times New Roman Regular" panose="02020603050405020304" charset="0"/>
                <a:cs typeface="Times New Roman Regular" panose="02020603050405020304" charset="0"/>
              </a:rPr>
              <a:t>between</a:t>
            </a:r>
            <a:r>
              <a:rPr lang="zh-CN" altLang="en-US" sz="2200" dirty="0">
                <a:latin typeface="Times New Roman Regular" panose="02020603050405020304" charset="0"/>
                <a:cs typeface="Times New Roman Regular" panose="02020603050405020304" charset="0"/>
              </a:rPr>
              <a:t> </a:t>
            </a:r>
            <a:r>
              <a:rPr lang="en-US" altLang="zh-CN" sz="2200" dirty="0">
                <a:latin typeface="Times New Roman Regular" panose="02020603050405020304" charset="0"/>
                <a:cs typeface="Times New Roman Regular" panose="02020603050405020304" charset="0"/>
              </a:rPr>
              <a:t>OOD performance and IID performance.</a:t>
            </a:r>
          </a:p>
          <a:p>
            <a:pPr marL="285750" indent="-285750">
              <a:buFont typeface="Wingdings" panose="05000000000000000000" charset="0"/>
              <a:buChar char=""/>
            </a:pPr>
            <a:endParaRPr lang="en-US" altLang="zh-CN" sz="2200" dirty="0">
              <a:latin typeface="Times New Roman Regular" panose="02020603050405020304" charset="0"/>
              <a:cs typeface="Times New Roman Regular" panose="02020603050405020304" charset="0"/>
            </a:endParaRPr>
          </a:p>
          <a:p>
            <a:pPr marL="285750" indent="-285750">
              <a:buFont typeface="Wingdings" panose="05000000000000000000" charset="0"/>
              <a:buChar char=""/>
            </a:pPr>
            <a:r>
              <a:rPr lang="en-US" altLang="zh-CN" sz="2200" dirty="0">
                <a:latin typeface="Times New Roman Regular" panose="02020603050405020304" charset="0"/>
                <a:cs typeface="Times New Roman Regular" panose="02020603050405020304" charset="0"/>
              </a:rPr>
              <a:t>The</a:t>
            </a:r>
            <a:r>
              <a:rPr lang="zh-CN" altLang="en-US" sz="2200" dirty="0">
                <a:latin typeface="Times New Roman Regular" panose="02020603050405020304" charset="0"/>
                <a:cs typeface="Times New Roman Regular" panose="02020603050405020304" charset="0"/>
              </a:rPr>
              <a:t> </a:t>
            </a:r>
            <a:r>
              <a:rPr lang="en-US" altLang="zh-CN" sz="2200" dirty="0">
                <a:latin typeface="Times New Roman Regular" panose="02020603050405020304" charset="0"/>
                <a:cs typeface="Times New Roman Regular" panose="02020603050405020304" charset="0"/>
              </a:rPr>
              <a:t>fair comparisons between IID</a:t>
            </a:r>
            <a:r>
              <a:rPr lang="zh-CN" altLang="en-US" sz="2200" dirty="0">
                <a:latin typeface="Times New Roman Regular" panose="02020603050405020304" charset="0"/>
                <a:cs typeface="Times New Roman Regular" panose="02020603050405020304" charset="0"/>
              </a:rPr>
              <a:t> </a:t>
            </a:r>
            <a:r>
              <a:rPr lang="en-US" altLang="zh-CN" sz="2200" dirty="0">
                <a:latin typeface="Times New Roman Regular" panose="02020603050405020304" charset="0"/>
                <a:cs typeface="Times New Roman Regular" panose="02020603050405020304" charset="0"/>
              </a:rPr>
              <a:t>and</a:t>
            </a:r>
            <a:r>
              <a:rPr lang="zh-CN" altLang="en-US" sz="2200" dirty="0">
                <a:latin typeface="Times New Roman Regular" panose="02020603050405020304" charset="0"/>
                <a:cs typeface="Times New Roman Regular" panose="02020603050405020304" charset="0"/>
              </a:rPr>
              <a:t> </a:t>
            </a:r>
            <a:r>
              <a:rPr lang="en-US" altLang="zh-CN" sz="2200" dirty="0">
                <a:latin typeface="Times New Roman Regular" panose="02020603050405020304" charset="0"/>
                <a:cs typeface="Times New Roman Regular" panose="02020603050405020304" charset="0"/>
              </a:rPr>
              <a:t>OOD performance?</a:t>
            </a:r>
          </a:p>
          <a:p>
            <a:pPr marL="285750" indent="-285750">
              <a:buFont typeface="Wingdings" panose="05000000000000000000" charset="0"/>
              <a:buChar char=""/>
            </a:pPr>
            <a:endParaRPr lang="en-US" altLang="zh-CN" sz="2200" dirty="0">
              <a:latin typeface="Times New Roman Regular" panose="02020603050405020304" charset="0"/>
              <a:cs typeface="Times New Roman Regular" panose="02020603050405020304" charset="0"/>
            </a:endParaRPr>
          </a:p>
          <a:p>
            <a:pPr marL="285750" indent="-285750">
              <a:buFont typeface="Wingdings" panose="05000000000000000000" charset="0"/>
              <a:buChar char=""/>
            </a:pPr>
            <a:r>
              <a:rPr lang="en-US" altLang="zh-CN" sz="2200" dirty="0">
                <a:latin typeface="Times New Roman Regular" panose="02020603050405020304" charset="0"/>
                <a:cs typeface="Times New Roman Regular" panose="02020603050405020304" charset="0"/>
              </a:rPr>
              <a:t>Validation set?</a:t>
            </a:r>
            <a:endParaRPr lang="zh-CN" altLang="en-US" sz="2200" dirty="0">
              <a:latin typeface="Times New Roman Regular" panose="02020603050405020304" charset="0"/>
              <a:cs typeface="Times New Roman Regular" panose="02020603050405020304" charset="0"/>
            </a:endParaRPr>
          </a:p>
          <a:p>
            <a:pPr indent="0">
              <a:buFont typeface="Wingdings" panose="05000000000000000000" charset="0"/>
              <a:buNone/>
            </a:pPr>
            <a:endParaRPr lang="zh-CN" altLang="en-US" sz="2200" dirty="0">
              <a:latin typeface="Times New Roman Regular" panose="02020603050405020304" charset="0"/>
              <a:cs typeface="Times New Roman Regular" panose="02020603050405020304" charset="0"/>
            </a:endParaRPr>
          </a:p>
          <a:p>
            <a:pPr marL="285750" indent="-285750">
              <a:buFont typeface="Wingdings" panose="05000000000000000000" charset="0"/>
              <a:buChar char=""/>
            </a:pPr>
            <a:r>
              <a:rPr lang="en-US" altLang="zh-CN" sz="2200" dirty="0">
                <a:latin typeface="Times New Roman Regular" panose="02020603050405020304" charset="0"/>
                <a:cs typeface="Times New Roman Regular" panose="02020603050405020304" charset="0"/>
              </a:rPr>
              <a:t>Is the language bias the only shortcuts in VQA?</a:t>
            </a:r>
          </a:p>
          <a:p>
            <a:pPr indent="0">
              <a:buFont typeface="Wingdings" panose="05000000000000000000" charset="0"/>
              <a:buNone/>
            </a:pPr>
            <a:endParaRPr lang="zh-CN" altLang="en-US" sz="2200" dirty="0">
              <a:latin typeface="Times New Roman Regular" panose="02020603050405020304" charset="0"/>
              <a:cs typeface="Times New Roman Regular" panose="02020603050405020304" charset="0"/>
            </a:endParaRPr>
          </a:p>
          <a:p>
            <a:pPr marL="285750" indent="-285750">
              <a:buFont typeface="Wingdings" panose="05000000000000000000" charset="0"/>
              <a:buChar char=""/>
            </a:pPr>
            <a:r>
              <a:rPr lang="en-US" altLang="zh-CN" sz="2200" dirty="0">
                <a:latin typeface="Times New Roman Regular" panose="02020603050405020304" charset="0"/>
                <a:cs typeface="Times New Roman Regular" panose="02020603050405020304" charset="0"/>
              </a:rPr>
              <a:t>Any idea ?</a:t>
            </a:r>
          </a:p>
          <a:p>
            <a:endParaRPr lang="en-US" altLang="zh-CN" sz="2200" dirty="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Background</a:t>
            </a:r>
          </a:p>
        </p:txBody>
      </p:sp>
      <p:sp>
        <p:nvSpPr>
          <p:cNvPr id="17" name="文本框 16"/>
          <p:cNvSpPr txBox="1"/>
          <p:nvPr/>
        </p:nvSpPr>
        <p:spPr>
          <a:xfrm>
            <a:off x="0" y="6119336"/>
            <a:ext cx="9110235" cy="738664"/>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a:t>
            </a:r>
            <a:r>
              <a:rPr lang="en" altLang="zh-CN" sz="1400" dirty="0">
                <a:effectLst/>
                <a:latin typeface="Helvetica" pitchFamily="2" charset="0"/>
              </a:rPr>
              <a:t> Explicit bias discovery in visual question answering models</a:t>
            </a:r>
          </a:p>
          <a:p>
            <a:r>
              <a:rPr lang="en" altLang="zh-CN" sz="1400" dirty="0">
                <a:latin typeface="Helvetica" pitchFamily="2" charset="0"/>
              </a:rPr>
              <a:t>[2] Making the v in </a:t>
            </a:r>
            <a:r>
              <a:rPr lang="en" altLang="zh-CN" sz="1400" dirty="0" err="1">
                <a:latin typeface="Helvetica" pitchFamily="2" charset="0"/>
              </a:rPr>
              <a:t>vqa</a:t>
            </a:r>
            <a:r>
              <a:rPr lang="en" altLang="zh-CN" sz="1400" dirty="0">
                <a:latin typeface="Helvetica" pitchFamily="2" charset="0"/>
              </a:rPr>
              <a:t> matter: Elevating the role of image understanding in visual question answering</a:t>
            </a:r>
          </a:p>
          <a:p>
            <a:r>
              <a:rPr lang="en" altLang="zh-CN" sz="1400" dirty="0">
                <a:effectLst/>
                <a:latin typeface="Helvetica" pitchFamily="2" charset="0"/>
              </a:rPr>
              <a:t>[3] Don’t just assume; look and answer: Overcoming priors for visual question answering</a:t>
            </a:r>
          </a:p>
        </p:txBody>
      </p:sp>
      <p:sp>
        <p:nvSpPr>
          <p:cNvPr id="4" name="文本框 3">
            <a:extLst>
              <a:ext uri="{FF2B5EF4-FFF2-40B4-BE49-F238E27FC236}">
                <a16:creationId xmlns:a16="http://schemas.microsoft.com/office/drawing/2014/main" id="{D0DB78C8-4BA9-5247-B56A-B98CC5EF3F60}"/>
              </a:ext>
            </a:extLst>
          </p:cNvPr>
          <p:cNvSpPr txBox="1"/>
          <p:nvPr/>
        </p:nvSpPr>
        <p:spPr>
          <a:xfrm>
            <a:off x="1490870" y="1920807"/>
            <a:ext cx="1965218" cy="2554545"/>
          </a:xfrm>
          <a:prstGeom prst="rect">
            <a:avLst/>
          </a:prstGeom>
          <a:noFill/>
        </p:spPr>
        <p:txBody>
          <a:bodyPr wrap="none" rtlCol="0">
            <a:spAutoFit/>
          </a:bodyPr>
          <a:lstStyle/>
          <a:p>
            <a:r>
              <a:rPr kumimoji="1" lang="en-US" altLang="zh-CN" sz="3200" dirty="0"/>
              <a:t>VQA v1.0</a:t>
            </a:r>
          </a:p>
          <a:p>
            <a:endParaRPr kumimoji="1" lang="en-US" altLang="zh-CN" sz="3200" dirty="0"/>
          </a:p>
          <a:p>
            <a:r>
              <a:rPr kumimoji="1" lang="en-US" altLang="zh-CN" sz="3200" dirty="0"/>
              <a:t>VQA v2</a:t>
            </a:r>
          </a:p>
          <a:p>
            <a:endParaRPr kumimoji="1" lang="en-US" altLang="zh-CN" sz="3200" dirty="0"/>
          </a:p>
          <a:p>
            <a:r>
              <a:rPr kumimoji="1" lang="en-US" altLang="zh-CN" sz="3200" dirty="0"/>
              <a:t>VQA-CP v2</a:t>
            </a:r>
            <a:endParaRPr kumimoji="1" lang="zh-CN" altLang="en-US" sz="3200" dirty="0"/>
          </a:p>
        </p:txBody>
      </p:sp>
      <p:sp>
        <p:nvSpPr>
          <p:cNvPr id="6" name="文本框 5">
            <a:extLst>
              <a:ext uri="{FF2B5EF4-FFF2-40B4-BE49-F238E27FC236}">
                <a16:creationId xmlns:a16="http://schemas.microsoft.com/office/drawing/2014/main" id="{F4740C69-A583-1048-91C6-A3699EF22C42}"/>
              </a:ext>
            </a:extLst>
          </p:cNvPr>
          <p:cNvSpPr txBox="1"/>
          <p:nvPr/>
        </p:nvSpPr>
        <p:spPr>
          <a:xfrm>
            <a:off x="4711148" y="1920807"/>
            <a:ext cx="6785768" cy="461665"/>
          </a:xfrm>
          <a:prstGeom prst="rect">
            <a:avLst/>
          </a:prstGeom>
          <a:noFill/>
        </p:spPr>
        <p:txBody>
          <a:bodyPr wrap="none" rtlCol="0">
            <a:spAutoFit/>
          </a:bodyPr>
          <a:lstStyle/>
          <a:p>
            <a:r>
              <a:rPr kumimoji="1" lang="en-US" altLang="zh-CN" sz="2400" dirty="0"/>
              <a:t>50+% accuracy without seeing the image in VQA v1.0</a:t>
            </a:r>
            <a:endParaRPr kumimoji="1" lang="zh-CN" altLang="en-US" sz="2400" dirty="0"/>
          </a:p>
        </p:txBody>
      </p:sp>
      <p:sp>
        <p:nvSpPr>
          <p:cNvPr id="7" name="文本框 6">
            <a:extLst>
              <a:ext uri="{FF2B5EF4-FFF2-40B4-BE49-F238E27FC236}">
                <a16:creationId xmlns:a16="http://schemas.microsoft.com/office/drawing/2014/main" id="{03155D20-A42D-434F-A730-BAEC3AAF88F9}"/>
              </a:ext>
            </a:extLst>
          </p:cNvPr>
          <p:cNvSpPr txBox="1"/>
          <p:nvPr/>
        </p:nvSpPr>
        <p:spPr>
          <a:xfrm>
            <a:off x="4711148" y="2914385"/>
            <a:ext cx="7303474" cy="461665"/>
          </a:xfrm>
          <a:prstGeom prst="rect">
            <a:avLst/>
          </a:prstGeom>
          <a:noFill/>
        </p:spPr>
        <p:txBody>
          <a:bodyPr wrap="none" rtlCol="0">
            <a:spAutoFit/>
          </a:bodyPr>
          <a:lstStyle/>
          <a:p>
            <a:r>
              <a:rPr kumimoji="1" lang="en-US" altLang="zh-CN" sz="2400" dirty="0"/>
              <a:t>Enriching the diversity of the answers to a same question</a:t>
            </a:r>
            <a:endParaRPr kumimoji="1" lang="zh-CN" altLang="en-US" sz="2400" dirty="0"/>
          </a:p>
        </p:txBody>
      </p:sp>
      <p:sp>
        <p:nvSpPr>
          <p:cNvPr id="8" name="文本框 7">
            <a:extLst>
              <a:ext uri="{FF2B5EF4-FFF2-40B4-BE49-F238E27FC236}">
                <a16:creationId xmlns:a16="http://schemas.microsoft.com/office/drawing/2014/main" id="{E8644FE2-FB72-524B-A15D-56806625CA00}"/>
              </a:ext>
            </a:extLst>
          </p:cNvPr>
          <p:cNvSpPr txBox="1"/>
          <p:nvPr/>
        </p:nvSpPr>
        <p:spPr>
          <a:xfrm>
            <a:off x="4711148" y="3962269"/>
            <a:ext cx="2531078" cy="461665"/>
          </a:xfrm>
          <a:prstGeom prst="rect">
            <a:avLst/>
          </a:prstGeom>
          <a:noFill/>
        </p:spPr>
        <p:txBody>
          <a:bodyPr wrap="none" rtlCol="0">
            <a:spAutoFit/>
          </a:bodyPr>
          <a:lstStyle/>
          <a:p>
            <a:r>
              <a:rPr kumimoji="1" lang="en-US" altLang="zh-CN" sz="2400" dirty="0"/>
              <a:t>Out-of-distribution</a:t>
            </a:r>
            <a:endParaRPr kumimoji="1" lang="zh-CN" altLang="en-US" sz="2400" dirty="0"/>
          </a:p>
        </p:txBody>
      </p:sp>
      <p:pic>
        <p:nvPicPr>
          <p:cNvPr id="10" name="图片 9">
            <a:extLst>
              <a:ext uri="{FF2B5EF4-FFF2-40B4-BE49-F238E27FC236}">
                <a16:creationId xmlns:a16="http://schemas.microsoft.com/office/drawing/2014/main" id="{26CE9876-A9C1-B645-9CD7-387BD46117F1}"/>
              </a:ext>
            </a:extLst>
          </p:cNvPr>
          <p:cNvPicPr>
            <a:picLocks noChangeAspect="1"/>
          </p:cNvPicPr>
          <p:nvPr/>
        </p:nvPicPr>
        <p:blipFill>
          <a:blip r:embed="rId3"/>
          <a:stretch>
            <a:fillRect/>
          </a:stretch>
        </p:blipFill>
        <p:spPr>
          <a:xfrm>
            <a:off x="7472153" y="3329170"/>
            <a:ext cx="4531224" cy="3481950"/>
          </a:xfrm>
          <a:prstGeom prst="rect">
            <a:avLst/>
          </a:prstGeom>
        </p:spPr>
      </p:pic>
      <p:sp>
        <p:nvSpPr>
          <p:cNvPr id="11" name="左大括号 10">
            <a:extLst>
              <a:ext uri="{FF2B5EF4-FFF2-40B4-BE49-F238E27FC236}">
                <a16:creationId xmlns:a16="http://schemas.microsoft.com/office/drawing/2014/main" id="{79BED458-60D2-1F4C-9443-5CE6A4BCB323}"/>
              </a:ext>
            </a:extLst>
          </p:cNvPr>
          <p:cNvSpPr/>
          <p:nvPr/>
        </p:nvSpPr>
        <p:spPr>
          <a:xfrm>
            <a:off x="956143" y="3008376"/>
            <a:ext cx="304800" cy="133896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584200" y="2628900"/>
            <a:ext cx="11089640" cy="1965960"/>
          </a:xfrm>
          <a:prstGeom prst="rect">
            <a:avLst/>
          </a:prstGeom>
        </p:spPr>
        <p:txBody>
          <a:bodyPr/>
          <a:lstStyle>
            <a:lvl1pPr algn="l" defTabSz="932180"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dirty="0"/>
              <a:t>Thank You!</a:t>
            </a:r>
          </a:p>
          <a:p>
            <a:pPr algn="ctr"/>
            <a:r>
              <a:rPr lang="en-US" dirty="0"/>
              <a:t>Any Questions?</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Background</a:t>
            </a:r>
          </a:p>
        </p:txBody>
      </p:sp>
      <p:sp>
        <p:nvSpPr>
          <p:cNvPr id="4" name="文本框 3">
            <a:extLst>
              <a:ext uri="{FF2B5EF4-FFF2-40B4-BE49-F238E27FC236}">
                <a16:creationId xmlns:a16="http://schemas.microsoft.com/office/drawing/2014/main" id="{D0DB78C8-4BA9-5247-B56A-B98CC5EF3F60}"/>
              </a:ext>
            </a:extLst>
          </p:cNvPr>
          <p:cNvSpPr txBox="1"/>
          <p:nvPr/>
        </p:nvSpPr>
        <p:spPr>
          <a:xfrm>
            <a:off x="1490870" y="1920807"/>
            <a:ext cx="8402938" cy="3046988"/>
          </a:xfrm>
          <a:prstGeom prst="rect">
            <a:avLst/>
          </a:prstGeom>
          <a:noFill/>
        </p:spPr>
        <p:txBody>
          <a:bodyPr wrap="square" rtlCol="0">
            <a:spAutoFit/>
          </a:bodyPr>
          <a:lstStyle/>
          <a:p>
            <a:r>
              <a:rPr kumimoji="1" lang="en-US" altLang="zh-CN" sz="3200" dirty="0"/>
              <a:t>Out-of-distribution (OOD)  </a:t>
            </a:r>
          </a:p>
          <a:p>
            <a:r>
              <a:rPr kumimoji="1" lang="en-US" altLang="zh-CN" sz="3200" dirty="0"/>
              <a:t>Language priors/bias</a:t>
            </a:r>
          </a:p>
          <a:p>
            <a:r>
              <a:rPr kumimoji="1" lang="en-US" altLang="zh-CN" sz="3200" dirty="0"/>
              <a:t>Superficial correlations</a:t>
            </a:r>
          </a:p>
          <a:p>
            <a:r>
              <a:rPr kumimoji="1" lang="en-US" altLang="zh-CN" sz="3200" dirty="0"/>
              <a:t>Biased</a:t>
            </a:r>
            <a:r>
              <a:rPr kumimoji="1" lang="zh-CN" altLang="en-US" sz="3200" dirty="0"/>
              <a:t> </a:t>
            </a:r>
            <a:r>
              <a:rPr kumimoji="1" lang="en-US" altLang="zh-CN" sz="3200" dirty="0"/>
              <a:t>model</a:t>
            </a:r>
            <a:r>
              <a:rPr kumimoji="1" lang="zh-CN" altLang="en-US" sz="3200" dirty="0"/>
              <a:t> </a:t>
            </a:r>
            <a:r>
              <a:rPr kumimoji="1" lang="en-US" altLang="zh-CN" sz="3200" dirty="0"/>
              <a:t>/</a:t>
            </a:r>
            <a:r>
              <a:rPr kumimoji="1" lang="zh-CN" altLang="en-US" sz="3200" dirty="0"/>
              <a:t> </a:t>
            </a:r>
            <a:r>
              <a:rPr kumimoji="1" lang="en-US" altLang="zh-CN" sz="3200" dirty="0"/>
              <a:t>Debiasing</a:t>
            </a:r>
          </a:p>
          <a:p>
            <a:r>
              <a:rPr kumimoji="1" lang="en-US" altLang="zh-CN" sz="3200" dirty="0"/>
              <a:t>Imbalanced</a:t>
            </a:r>
          </a:p>
          <a:p>
            <a:r>
              <a:rPr kumimoji="1" lang="en-US" altLang="zh-CN" sz="3200" dirty="0"/>
              <a:t>Shortcut</a:t>
            </a:r>
            <a:endParaRPr kumimoji="1" lang="zh-CN" altLang="en-US" sz="3200" dirty="0"/>
          </a:p>
        </p:txBody>
      </p:sp>
    </p:spTree>
    <p:extLst>
      <p:ext uri="{BB962C8B-B14F-4D97-AF65-F5344CB8AC3E}">
        <p14:creationId xmlns:p14="http://schemas.microsoft.com/office/powerpoint/2010/main" val="2970575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35D196-7961-3048-84EC-34BA51975CEA}"/>
              </a:ext>
            </a:extLst>
          </p:cNvPr>
          <p:cNvSpPr>
            <a:spLocks noGrp="1"/>
          </p:cNvSpPr>
          <p:nvPr>
            <p:ph type="title"/>
          </p:nvPr>
        </p:nvSpPr>
        <p:spPr/>
        <p:txBody>
          <a:bodyPr/>
          <a:lstStyle/>
          <a:p>
            <a:r>
              <a:rPr kumimoji="1" lang="en-US" altLang="zh-CN" dirty="0"/>
              <a:t>Methods</a:t>
            </a:r>
            <a:endParaRPr kumimoji="1" lang="zh-CN" altLang="en-US" dirty="0"/>
          </a:p>
        </p:txBody>
      </p:sp>
      <p:sp>
        <p:nvSpPr>
          <p:cNvPr id="3" name="内容占位符 2">
            <a:extLst>
              <a:ext uri="{FF2B5EF4-FFF2-40B4-BE49-F238E27FC236}">
                <a16:creationId xmlns:a16="http://schemas.microsoft.com/office/drawing/2014/main" id="{4BD0D380-CFCD-AF4A-AC4F-F090F4E3579A}"/>
              </a:ext>
            </a:extLst>
          </p:cNvPr>
          <p:cNvSpPr>
            <a:spLocks noGrp="1"/>
          </p:cNvSpPr>
          <p:nvPr>
            <p:ph sz="quarter" idx="10"/>
          </p:nvPr>
        </p:nvSpPr>
        <p:spPr>
          <a:xfrm>
            <a:off x="584200" y="1435100"/>
            <a:ext cx="11018838" cy="5422900"/>
          </a:xfrm>
        </p:spPr>
        <p:txBody>
          <a:bodyPr>
            <a:normAutofit fontScale="77500" lnSpcReduction="20000"/>
          </a:bodyPr>
          <a:lstStyle/>
          <a:p>
            <a:r>
              <a:rPr kumimoji="1" lang="en-US" altLang="zh-CN" dirty="0"/>
              <a:t>0. </a:t>
            </a:r>
            <a:r>
              <a:rPr kumimoji="1" lang="en-US" altLang="zh-CN" b="1" dirty="0"/>
              <a:t>Dataset + Backbone </a:t>
            </a:r>
          </a:p>
          <a:p>
            <a:pPr lvl="1"/>
            <a:r>
              <a:rPr kumimoji="1" lang="en-US" altLang="zh-CN" dirty="0"/>
              <a:t>VQA CP-v2</a:t>
            </a:r>
            <a:r>
              <a:rPr kumimoji="1" lang="zh-CN" altLang="en-US" dirty="0"/>
              <a:t> </a:t>
            </a:r>
            <a:r>
              <a:rPr kumimoji="1" lang="en-US" altLang="zh-CN" dirty="0"/>
              <a:t>(CVPR,2018)        </a:t>
            </a:r>
            <a:r>
              <a:rPr kumimoji="1" lang="en-US" altLang="zh-CN" dirty="0" err="1"/>
              <a:t>UpDn</a:t>
            </a:r>
            <a:r>
              <a:rPr kumimoji="1" lang="en-US" altLang="zh-CN" dirty="0"/>
              <a:t>(CVPR,2018)</a:t>
            </a:r>
          </a:p>
          <a:p>
            <a:pPr lvl="1"/>
            <a:r>
              <a:rPr kumimoji="1" lang="en-US" altLang="zh-CN" dirty="0"/>
              <a:t>VQA v2(CVPR,2017)               LXMERT(EMNLP,2019)</a:t>
            </a:r>
          </a:p>
          <a:p>
            <a:r>
              <a:rPr kumimoji="1" lang="en-US" altLang="zh-CN" dirty="0"/>
              <a:t>1.</a:t>
            </a:r>
            <a:r>
              <a:rPr kumimoji="1" lang="zh-CN" altLang="en-US" dirty="0"/>
              <a:t> </a:t>
            </a:r>
            <a:r>
              <a:rPr kumimoji="1" lang="en-US" altLang="zh-CN" b="1" dirty="0"/>
              <a:t>Model-ensemble</a:t>
            </a:r>
            <a:r>
              <a:rPr kumimoji="1" lang="zh-CN" altLang="en-US" b="1" dirty="0"/>
              <a:t> </a:t>
            </a:r>
            <a:r>
              <a:rPr kumimoji="1" lang="en-US" altLang="zh-CN" b="1" dirty="0"/>
              <a:t>based</a:t>
            </a:r>
          </a:p>
          <a:p>
            <a:pPr lvl="1"/>
            <a:r>
              <a:rPr kumimoji="1" lang="en-US" altLang="zh-CN" dirty="0">
                <a:highlight>
                  <a:srgbClr val="FFFF00"/>
                </a:highlight>
              </a:rPr>
              <a:t>LMH</a:t>
            </a:r>
            <a:r>
              <a:rPr kumimoji="1" lang="zh-CN" altLang="en-US" dirty="0">
                <a:highlight>
                  <a:srgbClr val="FFFF00"/>
                </a:highlight>
              </a:rPr>
              <a:t> </a:t>
            </a:r>
            <a:r>
              <a:rPr kumimoji="1" lang="en-US" altLang="zh-CN" dirty="0">
                <a:highlight>
                  <a:srgbClr val="FFFF00"/>
                </a:highlight>
              </a:rPr>
              <a:t>(EMNLP,2019)</a:t>
            </a:r>
            <a:endParaRPr kumimoji="1" lang="en-US" altLang="zh-CN" dirty="0"/>
          </a:p>
          <a:p>
            <a:pPr lvl="1"/>
            <a:r>
              <a:rPr kumimoji="1" lang="en-US" altLang="zh-CN" dirty="0">
                <a:highlight>
                  <a:srgbClr val="FFFF00"/>
                </a:highlight>
              </a:rPr>
              <a:t>CF-VQA(CVPR,2021)</a:t>
            </a:r>
            <a:r>
              <a:rPr kumimoji="1" lang="en-US" altLang="zh-CN" dirty="0"/>
              <a:t> </a:t>
            </a:r>
            <a:r>
              <a:rPr kumimoji="1" lang="zh-CN" altLang="en-US" dirty="0"/>
              <a:t>                                        </a:t>
            </a:r>
            <a:r>
              <a:rPr kumimoji="1" lang="en-US" altLang="zh-CN" dirty="0"/>
              <a:t>to learn what </a:t>
            </a:r>
            <a:r>
              <a:rPr kumimoji="1" lang="en-US" altLang="zh-CN" i="1" dirty="0"/>
              <a:t>biased model </a:t>
            </a:r>
            <a:r>
              <a:rPr kumimoji="1" lang="en-US" altLang="zh-CN" dirty="0"/>
              <a:t>didn’t learn</a:t>
            </a:r>
          </a:p>
          <a:p>
            <a:pPr lvl="1"/>
            <a:r>
              <a:rPr kumimoji="1" lang="en-US" altLang="zh-CN" dirty="0">
                <a:highlight>
                  <a:srgbClr val="FFFF00"/>
                </a:highlight>
              </a:rPr>
              <a:t>LPF(SIGIR,2021)</a:t>
            </a:r>
            <a:endParaRPr kumimoji="1" lang="en-US" altLang="zh-CN" dirty="0"/>
          </a:p>
          <a:p>
            <a:r>
              <a:rPr kumimoji="1" lang="en-US" altLang="zh-CN" dirty="0"/>
              <a:t>2.</a:t>
            </a:r>
            <a:r>
              <a:rPr kumimoji="1" lang="zh-CN" altLang="en-US" dirty="0"/>
              <a:t> </a:t>
            </a:r>
            <a:r>
              <a:rPr kumimoji="1" lang="en-US" altLang="zh-CN" b="1" dirty="0"/>
              <a:t>Data-balancing</a:t>
            </a:r>
            <a:r>
              <a:rPr kumimoji="1" lang="zh-CN" altLang="en-US" b="1" dirty="0"/>
              <a:t> </a:t>
            </a:r>
            <a:r>
              <a:rPr kumimoji="1" lang="en-US" altLang="zh-CN" b="1" dirty="0"/>
              <a:t>based</a:t>
            </a:r>
          </a:p>
          <a:p>
            <a:pPr lvl="1"/>
            <a:r>
              <a:rPr kumimoji="1" lang="en-US" altLang="zh-CN" dirty="0">
                <a:highlight>
                  <a:srgbClr val="FFFF00"/>
                </a:highlight>
              </a:rPr>
              <a:t>SSL(IJCAI,2020)</a:t>
            </a:r>
            <a:r>
              <a:rPr kumimoji="1" lang="zh-CN" altLang="en-US" dirty="0"/>
              <a:t> </a:t>
            </a:r>
            <a:r>
              <a:rPr kumimoji="1" lang="en-US" altLang="zh-CN" dirty="0"/>
              <a:t> </a:t>
            </a:r>
          </a:p>
          <a:p>
            <a:pPr lvl="1"/>
            <a:r>
              <a:rPr kumimoji="1" lang="en-US" altLang="zh-CN" dirty="0">
                <a:highlight>
                  <a:srgbClr val="FFFF00"/>
                </a:highlight>
              </a:rPr>
              <a:t>CSS(CVPR,2020</a:t>
            </a:r>
            <a:r>
              <a:rPr kumimoji="1" lang="en-US" altLang="zh-CN" sz="2500" dirty="0"/>
              <a:t>)                                                to break the imbalanced settings during training</a:t>
            </a:r>
          </a:p>
          <a:p>
            <a:pPr lvl="1"/>
            <a:r>
              <a:rPr kumimoji="1" lang="en-US" altLang="zh-CN" dirty="0">
                <a:highlight>
                  <a:srgbClr val="FFFF00"/>
                </a:highlight>
              </a:rPr>
              <a:t>Mutant(EMNLP,2020)</a:t>
            </a:r>
            <a:endParaRPr kumimoji="1" lang="en-US" altLang="zh-CN" dirty="0"/>
          </a:p>
          <a:p>
            <a:r>
              <a:rPr kumimoji="1" lang="en-US" altLang="zh-CN" dirty="0"/>
              <a:t>3.</a:t>
            </a:r>
            <a:r>
              <a:rPr kumimoji="1" lang="zh-CN" altLang="en-US" dirty="0"/>
              <a:t> </a:t>
            </a:r>
            <a:r>
              <a:rPr kumimoji="1" lang="en-US" altLang="zh-CN" b="1" dirty="0"/>
              <a:t>Visual-attention</a:t>
            </a:r>
            <a:r>
              <a:rPr kumimoji="1" lang="zh-CN" altLang="en-US" b="1" dirty="0"/>
              <a:t> </a:t>
            </a:r>
            <a:r>
              <a:rPr kumimoji="1" lang="en-US" altLang="zh-CN" b="1" dirty="0"/>
              <a:t>based</a:t>
            </a:r>
          </a:p>
          <a:p>
            <a:pPr lvl="1"/>
            <a:r>
              <a:rPr kumimoji="1" lang="en-US" altLang="zh-CN" dirty="0"/>
              <a:t>HINT(ICCV,2019)			     to learn what humans focus </a:t>
            </a:r>
          </a:p>
          <a:p>
            <a:pPr lvl="1"/>
            <a:r>
              <a:rPr kumimoji="1" lang="en-US" altLang="zh-CN" dirty="0"/>
              <a:t>SCR(Neurips,2019)</a:t>
            </a:r>
          </a:p>
          <a:p>
            <a:r>
              <a:rPr kumimoji="1" lang="en-US" altLang="zh-CN" dirty="0"/>
              <a:t>4.</a:t>
            </a:r>
            <a:r>
              <a:rPr kumimoji="1" lang="zh-CN" altLang="en-US" dirty="0"/>
              <a:t> </a:t>
            </a:r>
            <a:r>
              <a:rPr kumimoji="1" lang="en-US" altLang="zh-CN" b="1" dirty="0"/>
              <a:t>Training-strategy</a:t>
            </a:r>
            <a:r>
              <a:rPr kumimoji="1" lang="zh-CN" altLang="en-US" b="1" dirty="0"/>
              <a:t> </a:t>
            </a:r>
            <a:r>
              <a:rPr kumimoji="1" lang="en-US" altLang="zh-CN" b="1" dirty="0"/>
              <a:t>based</a:t>
            </a:r>
          </a:p>
          <a:p>
            <a:pPr lvl="1"/>
            <a:r>
              <a:rPr kumimoji="1" lang="en-US" altLang="zh-CN" dirty="0"/>
              <a:t>Regularization(ACL,2020) </a:t>
            </a:r>
          </a:p>
          <a:p>
            <a:pPr lvl="1"/>
            <a:r>
              <a:rPr kumimoji="1" lang="en-US" altLang="zh-CN" dirty="0">
                <a:highlight>
                  <a:srgbClr val="FFFF00"/>
                </a:highlight>
              </a:rPr>
              <a:t>SAR(ACL,2021</a:t>
            </a:r>
            <a:r>
              <a:rPr kumimoji="1" lang="en-US" altLang="zh-CN" sz="2500" dirty="0"/>
              <a:t>)                                                   to design a better training strategy</a:t>
            </a:r>
          </a:p>
          <a:p>
            <a:pPr lvl="1"/>
            <a:r>
              <a:rPr kumimoji="1" lang="en-US" altLang="zh-CN" dirty="0">
                <a:highlight>
                  <a:srgbClr val="FFFF00"/>
                </a:highlight>
              </a:rPr>
              <a:t>LBCL(MM,2021)</a:t>
            </a:r>
            <a:r>
              <a:rPr kumimoji="1" lang="en-US" altLang="zh-CN" dirty="0"/>
              <a:t>	</a:t>
            </a:r>
          </a:p>
        </p:txBody>
      </p:sp>
    </p:spTree>
    <p:extLst>
      <p:ext uri="{BB962C8B-B14F-4D97-AF65-F5344CB8AC3E}">
        <p14:creationId xmlns:p14="http://schemas.microsoft.com/office/powerpoint/2010/main" val="1003996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09E6F-9AC1-284A-8F9F-EAAF01583C1A}"/>
              </a:ext>
            </a:extLst>
          </p:cNvPr>
          <p:cNvSpPr>
            <a:spLocks noGrp="1"/>
          </p:cNvSpPr>
          <p:nvPr>
            <p:ph type="title"/>
          </p:nvPr>
        </p:nvSpPr>
        <p:spPr/>
        <p:txBody>
          <a:bodyPr/>
          <a:lstStyle/>
          <a:p>
            <a:r>
              <a:rPr kumimoji="1" lang="en-US" altLang="zh-CN" dirty="0"/>
              <a:t>Backbone</a:t>
            </a:r>
            <a:endParaRPr kumimoji="1" lang="zh-CN" altLang="en-US" dirty="0"/>
          </a:p>
        </p:txBody>
      </p:sp>
      <p:sp>
        <p:nvSpPr>
          <p:cNvPr id="3" name="内容占位符 2">
            <a:extLst>
              <a:ext uri="{FF2B5EF4-FFF2-40B4-BE49-F238E27FC236}">
                <a16:creationId xmlns:a16="http://schemas.microsoft.com/office/drawing/2014/main" id="{4324149C-0AB4-B848-9D89-F5935C52D670}"/>
              </a:ext>
            </a:extLst>
          </p:cNvPr>
          <p:cNvSpPr>
            <a:spLocks noGrp="1"/>
          </p:cNvSpPr>
          <p:nvPr>
            <p:ph sz="quarter" idx="10"/>
          </p:nvPr>
        </p:nvSpPr>
        <p:spPr/>
        <p:txBody>
          <a:bodyPr/>
          <a:lstStyle/>
          <a:p>
            <a:r>
              <a:rPr kumimoji="1" lang="en-US" altLang="zh-CN" dirty="0" err="1"/>
              <a:t>UpDn</a:t>
            </a:r>
            <a:r>
              <a:rPr kumimoji="1" lang="en-US" altLang="zh-CN" dirty="0"/>
              <a:t> </a:t>
            </a:r>
            <a:r>
              <a:rPr kumimoji="1" lang="en-US" altLang="zh-CN" sz="2400" dirty="0"/>
              <a:t>(Bottom-</a:t>
            </a:r>
            <a:r>
              <a:rPr kumimoji="1" lang="en-US" altLang="zh-CN" sz="2400" dirty="0">
                <a:solidFill>
                  <a:srgbClr val="FF0000"/>
                </a:solidFill>
              </a:rPr>
              <a:t>Up</a:t>
            </a:r>
            <a:r>
              <a:rPr kumimoji="1" lang="en-US" altLang="zh-CN" sz="2400" dirty="0"/>
              <a:t> and Top-</a:t>
            </a:r>
            <a:r>
              <a:rPr kumimoji="1" lang="en-US" altLang="zh-CN" sz="2400" dirty="0">
                <a:solidFill>
                  <a:srgbClr val="FF0000"/>
                </a:solidFill>
              </a:rPr>
              <a:t>D</a:t>
            </a:r>
            <a:r>
              <a:rPr kumimoji="1" lang="en-US" altLang="zh-CN" sz="2400" dirty="0"/>
              <a:t>ow</a:t>
            </a:r>
            <a:r>
              <a:rPr kumimoji="1" lang="en-US" altLang="zh-CN" sz="2400" dirty="0">
                <a:solidFill>
                  <a:srgbClr val="FF0000"/>
                </a:solidFill>
              </a:rPr>
              <a:t>n</a:t>
            </a:r>
            <a:r>
              <a:rPr kumimoji="1" lang="en-US" altLang="zh-CN" sz="2400" dirty="0"/>
              <a:t> Attention)</a:t>
            </a:r>
          </a:p>
          <a:p>
            <a:endParaRPr kumimoji="1" lang="en-US" altLang="zh-CN" dirty="0"/>
          </a:p>
          <a:p>
            <a:endParaRPr kumimoji="1" lang="en-US" altLang="zh-CN" dirty="0"/>
          </a:p>
          <a:p>
            <a:pPr marL="0" indent="0">
              <a:buNone/>
            </a:pPr>
            <a:endParaRPr kumimoji="1" lang="en-US" altLang="zh-CN" dirty="0"/>
          </a:p>
          <a:p>
            <a:r>
              <a:rPr kumimoji="1" lang="en-US" altLang="zh-CN" dirty="0"/>
              <a:t>LXMERT</a:t>
            </a:r>
            <a:r>
              <a:rPr kumimoji="1" lang="en-US" altLang="zh-CN" sz="2400" dirty="0"/>
              <a:t>(</a:t>
            </a:r>
            <a:r>
              <a:rPr kumimoji="1" lang="en-US" altLang="zh-CN" sz="2400" dirty="0">
                <a:solidFill>
                  <a:srgbClr val="FF0000"/>
                </a:solidFill>
              </a:rPr>
              <a:t>L</a:t>
            </a:r>
            <a:r>
              <a:rPr kumimoji="1" lang="en-US" altLang="zh-CN" sz="2400" dirty="0"/>
              <a:t>earning </a:t>
            </a:r>
            <a:r>
              <a:rPr kumimoji="1" lang="en-US" altLang="zh-CN" sz="2400" dirty="0">
                <a:solidFill>
                  <a:srgbClr val="FF0000"/>
                </a:solidFill>
              </a:rPr>
              <a:t>C</a:t>
            </a:r>
            <a:r>
              <a:rPr kumimoji="1" lang="en-US" altLang="zh-CN" sz="2400" dirty="0"/>
              <a:t>ro</a:t>
            </a:r>
            <a:r>
              <a:rPr kumimoji="1" lang="en-US" altLang="zh-CN" sz="2400" dirty="0">
                <a:solidFill>
                  <a:srgbClr val="FF0000"/>
                </a:solidFill>
              </a:rPr>
              <a:t>s</a:t>
            </a:r>
            <a:r>
              <a:rPr kumimoji="1" lang="en-US" altLang="zh-CN" sz="2400" dirty="0"/>
              <a:t>s-</a:t>
            </a:r>
            <a:r>
              <a:rPr kumimoji="1" lang="en-US" altLang="zh-CN" sz="2400" dirty="0">
                <a:solidFill>
                  <a:srgbClr val="FF0000"/>
                </a:solidFill>
              </a:rPr>
              <a:t>M</a:t>
            </a:r>
            <a:r>
              <a:rPr kumimoji="1" lang="en-US" altLang="zh-CN" sz="2400" dirty="0"/>
              <a:t>odality </a:t>
            </a:r>
            <a:r>
              <a:rPr kumimoji="1" lang="en-US" altLang="zh-CN" sz="2400" dirty="0">
                <a:solidFill>
                  <a:srgbClr val="FF0000"/>
                </a:solidFill>
              </a:rPr>
              <a:t>E</a:t>
            </a:r>
            <a:r>
              <a:rPr kumimoji="1" lang="en-US" altLang="zh-CN" sz="2400" dirty="0"/>
              <a:t>ncoder </a:t>
            </a:r>
            <a:r>
              <a:rPr kumimoji="1" lang="en-US" altLang="zh-CN" sz="2400" dirty="0">
                <a:solidFill>
                  <a:srgbClr val="FF0000"/>
                </a:solidFill>
              </a:rPr>
              <a:t>R</a:t>
            </a:r>
            <a:r>
              <a:rPr kumimoji="1" lang="en-US" altLang="zh-CN" sz="2400" dirty="0"/>
              <a:t>epresentations from </a:t>
            </a:r>
            <a:r>
              <a:rPr kumimoji="1" lang="en-US" altLang="zh-CN" sz="2400" dirty="0">
                <a:solidFill>
                  <a:srgbClr val="FF0000"/>
                </a:solidFill>
              </a:rPr>
              <a:t>T</a:t>
            </a:r>
            <a:r>
              <a:rPr kumimoji="1" lang="en-US" altLang="zh-CN" sz="2400" dirty="0"/>
              <a:t>ransformers)</a:t>
            </a:r>
            <a:endParaRPr kumimoji="1" lang="zh-CN" altLang="en-US" dirty="0"/>
          </a:p>
        </p:txBody>
      </p:sp>
      <p:pic>
        <p:nvPicPr>
          <p:cNvPr id="4" name="图片 3">
            <a:extLst>
              <a:ext uri="{FF2B5EF4-FFF2-40B4-BE49-F238E27FC236}">
                <a16:creationId xmlns:a16="http://schemas.microsoft.com/office/drawing/2014/main" id="{DDDDDEDC-947F-A540-BCA2-1B115DFC9F69}"/>
              </a:ext>
            </a:extLst>
          </p:cNvPr>
          <p:cNvPicPr>
            <a:picLocks noChangeAspect="1"/>
          </p:cNvPicPr>
          <p:nvPr/>
        </p:nvPicPr>
        <p:blipFill rotWithShape="1">
          <a:blip r:embed="rId2"/>
          <a:srcRect b="28867"/>
          <a:stretch/>
        </p:blipFill>
        <p:spPr>
          <a:xfrm>
            <a:off x="1819656" y="1876255"/>
            <a:ext cx="8178611" cy="1459994"/>
          </a:xfrm>
          <a:prstGeom prst="rect">
            <a:avLst/>
          </a:prstGeom>
        </p:spPr>
      </p:pic>
      <p:pic>
        <p:nvPicPr>
          <p:cNvPr id="5" name="图片 4">
            <a:extLst>
              <a:ext uri="{FF2B5EF4-FFF2-40B4-BE49-F238E27FC236}">
                <a16:creationId xmlns:a16="http://schemas.microsoft.com/office/drawing/2014/main" id="{05831417-D3B7-2A46-8823-B8C392C37A51}"/>
              </a:ext>
            </a:extLst>
          </p:cNvPr>
          <p:cNvPicPr>
            <a:picLocks noChangeAspect="1"/>
          </p:cNvPicPr>
          <p:nvPr/>
        </p:nvPicPr>
        <p:blipFill rotWithShape="1">
          <a:blip r:embed="rId3"/>
          <a:srcRect b="20476"/>
          <a:stretch/>
        </p:blipFill>
        <p:spPr>
          <a:xfrm>
            <a:off x="4687035" y="3876971"/>
            <a:ext cx="6487298" cy="2102189"/>
          </a:xfrm>
          <a:prstGeom prst="rect">
            <a:avLst/>
          </a:prstGeom>
        </p:spPr>
      </p:pic>
      <p:sp>
        <p:nvSpPr>
          <p:cNvPr id="7" name="文本框 6">
            <a:extLst>
              <a:ext uri="{FF2B5EF4-FFF2-40B4-BE49-F238E27FC236}">
                <a16:creationId xmlns:a16="http://schemas.microsoft.com/office/drawing/2014/main" id="{52694818-5359-CE45-8BF5-AFD577177C01}"/>
              </a:ext>
            </a:extLst>
          </p:cNvPr>
          <p:cNvSpPr txBox="1"/>
          <p:nvPr/>
        </p:nvSpPr>
        <p:spPr>
          <a:xfrm>
            <a:off x="153035" y="6391908"/>
            <a:ext cx="12127357" cy="738664"/>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a:t>
            </a:r>
            <a:r>
              <a:rPr lang="zh-CN" altLang="en-US" sz="1200" dirty="0">
                <a:latin typeface="Times New Roman Regular" panose="02020603050405020304" charset="0"/>
                <a:cs typeface="Times New Roman Regular" panose="02020603050405020304" charset="0"/>
              </a:rPr>
              <a:t> </a:t>
            </a:r>
            <a:r>
              <a:rPr lang="en" altLang="zh-CN" sz="1200" dirty="0">
                <a:effectLst/>
                <a:latin typeface="Helvetica" pitchFamily="2" charset="0"/>
              </a:rPr>
              <a:t>Bottom-Up and Top-Down Attention for Image Captioning and Visual Question Answering (Tips and Tricks for Visual Question Answering: Learnings from the 2017 Challenge)</a:t>
            </a:r>
          </a:p>
          <a:p>
            <a:r>
              <a:rPr lang="en-US" altLang="zh-CN" sz="1400" dirty="0">
                <a:latin typeface="Times New Roman Regular" panose="02020603050405020304" charset="0"/>
                <a:cs typeface="Times New Roman Regular" panose="02020603050405020304" charset="0"/>
              </a:rPr>
              <a:t>[2] </a:t>
            </a:r>
            <a:r>
              <a:rPr lang="en" altLang="zh-CN" sz="1200" dirty="0">
                <a:effectLst/>
                <a:latin typeface="Helvetica" pitchFamily="2" charset="0"/>
              </a:rPr>
              <a:t>LXMERT: Learning Cross-Modality Encoder Representations from Transformers</a:t>
            </a:r>
            <a:endParaRPr lang="en" altLang="zh-CN" sz="1400" dirty="0">
              <a:effectLst/>
              <a:latin typeface="Helvetica" pitchFamily="2" charset="0"/>
            </a:endParaRPr>
          </a:p>
          <a:p>
            <a:endParaRPr lang="zh-CN" altLang="en-US" sz="1400" dirty="0">
              <a:latin typeface="Times New Roman Regular" panose="02020603050405020304" charset="0"/>
              <a:cs typeface="Times New Roman Regular" panose="02020603050405020304" charset="0"/>
            </a:endParaRPr>
          </a:p>
        </p:txBody>
      </p:sp>
      <p:graphicFrame>
        <p:nvGraphicFramePr>
          <p:cNvPr id="8" name="表格 8">
            <a:extLst>
              <a:ext uri="{FF2B5EF4-FFF2-40B4-BE49-F238E27FC236}">
                <a16:creationId xmlns:a16="http://schemas.microsoft.com/office/drawing/2014/main" id="{BA8A9B5A-C260-3B42-970A-249CF9A10894}"/>
              </a:ext>
            </a:extLst>
          </p:cNvPr>
          <p:cNvGraphicFramePr>
            <a:graphicFrameLocks noGrp="1"/>
          </p:cNvGraphicFramePr>
          <p:nvPr>
            <p:extLst>
              <p:ext uri="{D42A27DB-BD31-4B8C-83A1-F6EECF244321}">
                <p14:modId xmlns:p14="http://schemas.microsoft.com/office/powerpoint/2010/main" val="1451594303"/>
              </p:ext>
            </p:extLst>
          </p:nvPr>
        </p:nvGraphicFramePr>
        <p:xfrm>
          <a:off x="584200" y="4866640"/>
          <a:ext cx="3674130" cy="1112520"/>
        </p:xfrm>
        <a:graphic>
          <a:graphicData uri="http://schemas.openxmlformats.org/drawingml/2006/table">
            <a:tbl>
              <a:tblPr firstRow="1" bandRow="1">
                <a:tableStyleId>{5C22544A-7EE6-4342-B048-85BDC9FD1C3A}</a:tableStyleId>
              </a:tblPr>
              <a:tblGrid>
                <a:gridCol w="1224710">
                  <a:extLst>
                    <a:ext uri="{9D8B030D-6E8A-4147-A177-3AD203B41FA5}">
                      <a16:colId xmlns:a16="http://schemas.microsoft.com/office/drawing/2014/main" val="4221140658"/>
                    </a:ext>
                  </a:extLst>
                </a:gridCol>
                <a:gridCol w="1224710">
                  <a:extLst>
                    <a:ext uri="{9D8B030D-6E8A-4147-A177-3AD203B41FA5}">
                      <a16:colId xmlns:a16="http://schemas.microsoft.com/office/drawing/2014/main" val="1991660904"/>
                    </a:ext>
                  </a:extLst>
                </a:gridCol>
                <a:gridCol w="1224710">
                  <a:extLst>
                    <a:ext uri="{9D8B030D-6E8A-4147-A177-3AD203B41FA5}">
                      <a16:colId xmlns:a16="http://schemas.microsoft.com/office/drawing/2014/main" val="3357969978"/>
                    </a:ext>
                  </a:extLst>
                </a:gridCol>
              </a:tblGrid>
              <a:tr h="370840">
                <a:tc>
                  <a:txBody>
                    <a:bodyPr/>
                    <a:lstStyle/>
                    <a:p>
                      <a:endParaRPr lang="zh-CN" altLang="en-US" dirty="0"/>
                    </a:p>
                  </a:txBody>
                  <a:tcPr/>
                </a:tc>
                <a:tc>
                  <a:txBody>
                    <a:bodyPr/>
                    <a:lstStyle/>
                    <a:p>
                      <a:r>
                        <a:rPr lang="en-US" altLang="zh-CN" dirty="0"/>
                        <a:t>VQA v2</a:t>
                      </a:r>
                      <a:endParaRPr lang="zh-CN" altLang="en-US" dirty="0"/>
                    </a:p>
                  </a:txBody>
                  <a:tcPr/>
                </a:tc>
                <a:tc>
                  <a:txBody>
                    <a:bodyPr/>
                    <a:lstStyle/>
                    <a:p>
                      <a:r>
                        <a:rPr lang="en-US" altLang="zh-CN" dirty="0"/>
                        <a:t>VQA-CP v2</a:t>
                      </a:r>
                      <a:endParaRPr lang="zh-CN" altLang="en-US" dirty="0"/>
                    </a:p>
                  </a:txBody>
                  <a:tcPr/>
                </a:tc>
                <a:extLst>
                  <a:ext uri="{0D108BD9-81ED-4DB2-BD59-A6C34878D82A}">
                    <a16:rowId xmlns:a16="http://schemas.microsoft.com/office/drawing/2014/main" val="2514266081"/>
                  </a:ext>
                </a:extLst>
              </a:tr>
              <a:tr h="370840">
                <a:tc>
                  <a:txBody>
                    <a:bodyPr/>
                    <a:lstStyle/>
                    <a:p>
                      <a:r>
                        <a:rPr lang="en-US" altLang="zh-CN" dirty="0" err="1"/>
                        <a:t>UpDn</a:t>
                      </a:r>
                      <a:endParaRPr lang="zh-CN" altLang="en-US" dirty="0"/>
                    </a:p>
                  </a:txBody>
                  <a:tcPr/>
                </a:tc>
                <a:tc>
                  <a:txBody>
                    <a:bodyPr/>
                    <a:lstStyle/>
                    <a:p>
                      <a:r>
                        <a:rPr lang="en-US" altLang="zh-CN" dirty="0"/>
                        <a:t>63.48</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39.74</a:t>
                      </a:r>
                      <a:endParaRPr lang="zh-CN" altLang="en-US" dirty="0"/>
                    </a:p>
                  </a:txBody>
                  <a:tcPr/>
                </a:tc>
                <a:extLst>
                  <a:ext uri="{0D108BD9-81ED-4DB2-BD59-A6C34878D82A}">
                    <a16:rowId xmlns:a16="http://schemas.microsoft.com/office/drawing/2014/main" val="2571533133"/>
                  </a:ext>
                </a:extLst>
              </a:tr>
              <a:tr h="370840">
                <a:tc>
                  <a:txBody>
                    <a:bodyPr/>
                    <a:lstStyle/>
                    <a:p>
                      <a:r>
                        <a:rPr lang="en-US" altLang="zh-CN" dirty="0"/>
                        <a:t>LXMERT</a:t>
                      </a:r>
                      <a:endParaRPr lang="zh-CN" altLang="en-US" dirty="0"/>
                    </a:p>
                  </a:txBody>
                  <a:tcPr/>
                </a:tc>
                <a:tc>
                  <a:txBody>
                    <a:bodyPr/>
                    <a:lstStyle/>
                    <a:p>
                      <a:r>
                        <a:rPr lang="en-US" altLang="zh-CN" dirty="0"/>
                        <a:t>71.01</a:t>
                      </a:r>
                      <a:endParaRPr lang="zh-CN" altLang="en-US" dirty="0"/>
                    </a:p>
                  </a:txBody>
                  <a:tcPr/>
                </a:tc>
                <a:tc>
                  <a:txBody>
                    <a:bodyPr/>
                    <a:lstStyle/>
                    <a:p>
                      <a:r>
                        <a:rPr lang="en-US" altLang="zh-CN" dirty="0"/>
                        <a:t>47.19</a:t>
                      </a:r>
                      <a:endParaRPr lang="zh-CN" altLang="en-US" dirty="0"/>
                    </a:p>
                  </a:txBody>
                  <a:tcPr/>
                </a:tc>
                <a:extLst>
                  <a:ext uri="{0D108BD9-81ED-4DB2-BD59-A6C34878D82A}">
                    <a16:rowId xmlns:a16="http://schemas.microsoft.com/office/drawing/2014/main" val="225387248"/>
                  </a:ext>
                </a:extLst>
              </a:tr>
            </a:tbl>
          </a:graphicData>
        </a:graphic>
      </p:graphicFrame>
    </p:spTree>
    <p:extLst>
      <p:ext uri="{BB962C8B-B14F-4D97-AF65-F5344CB8AC3E}">
        <p14:creationId xmlns:p14="http://schemas.microsoft.com/office/powerpoint/2010/main" val="31008772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09E6F-9AC1-284A-8F9F-EAAF01583C1A}"/>
              </a:ext>
            </a:extLst>
          </p:cNvPr>
          <p:cNvSpPr>
            <a:spLocks noGrp="1"/>
          </p:cNvSpPr>
          <p:nvPr>
            <p:ph type="title"/>
          </p:nvPr>
        </p:nvSpPr>
        <p:spPr/>
        <p:txBody>
          <a:bodyPr/>
          <a:lstStyle/>
          <a:p>
            <a:r>
              <a:rPr kumimoji="1" lang="en-US" altLang="zh-CN" dirty="0"/>
              <a:t>Backbone</a:t>
            </a:r>
            <a:endParaRPr kumimoji="1" lang="zh-CN" altLang="en-US" dirty="0"/>
          </a:p>
        </p:txBody>
      </p:sp>
      <p:sp>
        <p:nvSpPr>
          <p:cNvPr id="3" name="内容占位符 2">
            <a:extLst>
              <a:ext uri="{FF2B5EF4-FFF2-40B4-BE49-F238E27FC236}">
                <a16:creationId xmlns:a16="http://schemas.microsoft.com/office/drawing/2014/main" id="{4324149C-0AB4-B848-9D89-F5935C52D670}"/>
              </a:ext>
            </a:extLst>
          </p:cNvPr>
          <p:cNvSpPr>
            <a:spLocks noGrp="1"/>
          </p:cNvSpPr>
          <p:nvPr>
            <p:ph sz="quarter" idx="10"/>
          </p:nvPr>
        </p:nvSpPr>
        <p:spPr/>
        <p:txBody>
          <a:bodyPr/>
          <a:lstStyle/>
          <a:p>
            <a:r>
              <a:rPr kumimoji="1" lang="en-US" altLang="zh-CN" dirty="0" err="1"/>
              <a:t>UpDn</a:t>
            </a:r>
            <a:r>
              <a:rPr kumimoji="1" lang="en-US" altLang="zh-CN" dirty="0"/>
              <a:t> </a:t>
            </a:r>
            <a:r>
              <a:rPr kumimoji="1" lang="en-US" altLang="zh-CN" sz="2400" dirty="0"/>
              <a:t>(Bottom-</a:t>
            </a:r>
            <a:r>
              <a:rPr kumimoji="1" lang="en-US" altLang="zh-CN" sz="2400" dirty="0">
                <a:solidFill>
                  <a:srgbClr val="FF0000"/>
                </a:solidFill>
              </a:rPr>
              <a:t>Up</a:t>
            </a:r>
            <a:r>
              <a:rPr kumimoji="1" lang="en-US" altLang="zh-CN" sz="2400" dirty="0"/>
              <a:t> and Top-</a:t>
            </a:r>
            <a:r>
              <a:rPr kumimoji="1" lang="en-US" altLang="zh-CN" sz="2400" dirty="0">
                <a:solidFill>
                  <a:srgbClr val="FF0000"/>
                </a:solidFill>
              </a:rPr>
              <a:t>D</a:t>
            </a:r>
            <a:r>
              <a:rPr kumimoji="1" lang="en-US" altLang="zh-CN" sz="2400" dirty="0"/>
              <a:t>ow</a:t>
            </a:r>
            <a:r>
              <a:rPr kumimoji="1" lang="en-US" altLang="zh-CN" sz="2400" dirty="0">
                <a:solidFill>
                  <a:srgbClr val="FF0000"/>
                </a:solidFill>
              </a:rPr>
              <a:t>n</a:t>
            </a:r>
            <a:r>
              <a:rPr kumimoji="1" lang="en-US" altLang="zh-CN" sz="2400" dirty="0"/>
              <a:t> Attention)</a:t>
            </a:r>
          </a:p>
          <a:p>
            <a:endParaRPr kumimoji="1" lang="en-US" altLang="zh-CN" dirty="0"/>
          </a:p>
          <a:p>
            <a:endParaRPr kumimoji="1" lang="en-US" altLang="zh-CN" dirty="0"/>
          </a:p>
          <a:p>
            <a:pPr marL="0" indent="0">
              <a:buNone/>
            </a:pPr>
            <a:endParaRPr kumimoji="1" lang="en-US" altLang="zh-CN" dirty="0"/>
          </a:p>
          <a:p>
            <a:r>
              <a:rPr kumimoji="1" lang="en-US" altLang="zh-CN" dirty="0"/>
              <a:t>LXMERT</a:t>
            </a:r>
            <a:r>
              <a:rPr kumimoji="1" lang="en-US" altLang="zh-CN" sz="2400" dirty="0"/>
              <a:t>(</a:t>
            </a:r>
            <a:r>
              <a:rPr kumimoji="1" lang="en-US" altLang="zh-CN" sz="2400" dirty="0">
                <a:solidFill>
                  <a:srgbClr val="FF0000"/>
                </a:solidFill>
              </a:rPr>
              <a:t>L</a:t>
            </a:r>
            <a:r>
              <a:rPr kumimoji="1" lang="en-US" altLang="zh-CN" sz="2400" dirty="0"/>
              <a:t>earning </a:t>
            </a:r>
            <a:r>
              <a:rPr kumimoji="1" lang="en-US" altLang="zh-CN" sz="2400" dirty="0">
                <a:solidFill>
                  <a:srgbClr val="FF0000"/>
                </a:solidFill>
              </a:rPr>
              <a:t>C</a:t>
            </a:r>
            <a:r>
              <a:rPr kumimoji="1" lang="en-US" altLang="zh-CN" sz="2400" dirty="0"/>
              <a:t>ro</a:t>
            </a:r>
            <a:r>
              <a:rPr kumimoji="1" lang="en-US" altLang="zh-CN" sz="2400" dirty="0">
                <a:solidFill>
                  <a:srgbClr val="FF0000"/>
                </a:solidFill>
              </a:rPr>
              <a:t>s</a:t>
            </a:r>
            <a:r>
              <a:rPr kumimoji="1" lang="en-US" altLang="zh-CN" sz="2400" dirty="0"/>
              <a:t>s-</a:t>
            </a:r>
            <a:r>
              <a:rPr kumimoji="1" lang="en-US" altLang="zh-CN" sz="2400" dirty="0">
                <a:solidFill>
                  <a:srgbClr val="FF0000"/>
                </a:solidFill>
              </a:rPr>
              <a:t>M</a:t>
            </a:r>
            <a:r>
              <a:rPr kumimoji="1" lang="en-US" altLang="zh-CN" sz="2400" dirty="0"/>
              <a:t>odality </a:t>
            </a:r>
            <a:r>
              <a:rPr kumimoji="1" lang="en-US" altLang="zh-CN" sz="2400" dirty="0">
                <a:solidFill>
                  <a:srgbClr val="FF0000"/>
                </a:solidFill>
              </a:rPr>
              <a:t>E</a:t>
            </a:r>
            <a:r>
              <a:rPr kumimoji="1" lang="en-US" altLang="zh-CN" sz="2400" dirty="0"/>
              <a:t>ncoder </a:t>
            </a:r>
            <a:r>
              <a:rPr kumimoji="1" lang="en-US" altLang="zh-CN" sz="2400" dirty="0">
                <a:solidFill>
                  <a:srgbClr val="FF0000"/>
                </a:solidFill>
              </a:rPr>
              <a:t>R</a:t>
            </a:r>
            <a:r>
              <a:rPr kumimoji="1" lang="en-US" altLang="zh-CN" sz="2400" dirty="0"/>
              <a:t>epresentations from </a:t>
            </a:r>
            <a:r>
              <a:rPr kumimoji="1" lang="en-US" altLang="zh-CN" sz="2400" dirty="0">
                <a:solidFill>
                  <a:srgbClr val="FF0000"/>
                </a:solidFill>
              </a:rPr>
              <a:t>T</a:t>
            </a:r>
            <a:r>
              <a:rPr kumimoji="1" lang="en-US" altLang="zh-CN" sz="2400" dirty="0"/>
              <a:t>ransformers)</a:t>
            </a:r>
            <a:endParaRPr kumimoji="1" lang="zh-CN" altLang="en-US" dirty="0"/>
          </a:p>
        </p:txBody>
      </p:sp>
      <p:pic>
        <p:nvPicPr>
          <p:cNvPr id="4" name="图片 3">
            <a:extLst>
              <a:ext uri="{FF2B5EF4-FFF2-40B4-BE49-F238E27FC236}">
                <a16:creationId xmlns:a16="http://schemas.microsoft.com/office/drawing/2014/main" id="{DDDDDEDC-947F-A540-BCA2-1B115DFC9F69}"/>
              </a:ext>
            </a:extLst>
          </p:cNvPr>
          <p:cNvPicPr>
            <a:picLocks noChangeAspect="1"/>
          </p:cNvPicPr>
          <p:nvPr/>
        </p:nvPicPr>
        <p:blipFill rotWithShape="1">
          <a:blip r:embed="rId2"/>
          <a:srcRect b="28867"/>
          <a:stretch/>
        </p:blipFill>
        <p:spPr>
          <a:xfrm>
            <a:off x="1819656" y="1876255"/>
            <a:ext cx="8178611" cy="1459994"/>
          </a:xfrm>
          <a:prstGeom prst="rect">
            <a:avLst/>
          </a:prstGeom>
        </p:spPr>
      </p:pic>
      <p:sp>
        <p:nvSpPr>
          <p:cNvPr id="7" name="文本框 6">
            <a:extLst>
              <a:ext uri="{FF2B5EF4-FFF2-40B4-BE49-F238E27FC236}">
                <a16:creationId xmlns:a16="http://schemas.microsoft.com/office/drawing/2014/main" id="{52694818-5359-CE45-8BF5-AFD577177C01}"/>
              </a:ext>
            </a:extLst>
          </p:cNvPr>
          <p:cNvSpPr txBox="1"/>
          <p:nvPr/>
        </p:nvSpPr>
        <p:spPr>
          <a:xfrm>
            <a:off x="153035" y="6391908"/>
            <a:ext cx="12127357" cy="738664"/>
          </a:xfrm>
          <a:prstGeom prst="rect">
            <a:avLst/>
          </a:prstGeom>
          <a:noFill/>
        </p:spPr>
        <p:txBody>
          <a:bodyPr wrap="square" rtlCol="0" anchor="t">
            <a:spAutoFit/>
          </a:bodyPr>
          <a:lstStyle/>
          <a:p>
            <a:r>
              <a:rPr lang="en-US" altLang="zh-CN" sz="1400" dirty="0">
                <a:latin typeface="Times New Roman Regular" panose="02020603050405020304" charset="0"/>
                <a:cs typeface="Times New Roman Regular" panose="02020603050405020304" charset="0"/>
              </a:rPr>
              <a:t>[1]</a:t>
            </a:r>
            <a:r>
              <a:rPr lang="zh-CN" altLang="en-US" sz="1200" dirty="0">
                <a:latin typeface="Times New Roman Regular" panose="02020603050405020304" charset="0"/>
                <a:cs typeface="Times New Roman Regular" panose="02020603050405020304" charset="0"/>
              </a:rPr>
              <a:t> </a:t>
            </a:r>
            <a:r>
              <a:rPr lang="en" altLang="zh-CN" sz="1200" dirty="0">
                <a:effectLst/>
                <a:latin typeface="Helvetica" pitchFamily="2" charset="0"/>
              </a:rPr>
              <a:t>Bottom-Up and Top-Down Attention for Image Captioning and Visual Question Answering (Tips and Tricks for Visual Question Answering: Learnings from the 2017 Challenge)</a:t>
            </a:r>
          </a:p>
          <a:p>
            <a:r>
              <a:rPr lang="en-US" altLang="zh-CN" sz="1400" dirty="0">
                <a:latin typeface="Times New Roman Regular" panose="02020603050405020304" charset="0"/>
                <a:cs typeface="Times New Roman Regular" panose="02020603050405020304" charset="0"/>
              </a:rPr>
              <a:t>[2] </a:t>
            </a:r>
            <a:r>
              <a:rPr lang="en" altLang="zh-CN" sz="1200" dirty="0">
                <a:effectLst/>
                <a:latin typeface="Helvetica" pitchFamily="2" charset="0"/>
              </a:rPr>
              <a:t>LXMERT: Learning Cross-Modality Encoder Representations from Transformers</a:t>
            </a:r>
            <a:endParaRPr lang="en" altLang="zh-CN" sz="1400" dirty="0">
              <a:effectLst/>
              <a:latin typeface="Helvetica" pitchFamily="2" charset="0"/>
            </a:endParaRPr>
          </a:p>
          <a:p>
            <a:endParaRPr lang="zh-CN" altLang="en-US" sz="1400" dirty="0">
              <a:latin typeface="Times New Roman Regular" panose="02020603050405020304" charset="0"/>
              <a:cs typeface="Times New Roman Regular" panose="02020603050405020304" charset="0"/>
            </a:endParaRPr>
          </a:p>
        </p:txBody>
      </p:sp>
      <p:graphicFrame>
        <p:nvGraphicFramePr>
          <p:cNvPr id="8" name="表格 8">
            <a:extLst>
              <a:ext uri="{FF2B5EF4-FFF2-40B4-BE49-F238E27FC236}">
                <a16:creationId xmlns:a16="http://schemas.microsoft.com/office/drawing/2014/main" id="{BA8A9B5A-C260-3B42-970A-249CF9A10894}"/>
              </a:ext>
            </a:extLst>
          </p:cNvPr>
          <p:cNvGraphicFramePr>
            <a:graphicFrameLocks noGrp="1"/>
          </p:cNvGraphicFramePr>
          <p:nvPr/>
        </p:nvGraphicFramePr>
        <p:xfrm>
          <a:off x="584200" y="4866640"/>
          <a:ext cx="3674130" cy="1112520"/>
        </p:xfrm>
        <a:graphic>
          <a:graphicData uri="http://schemas.openxmlformats.org/drawingml/2006/table">
            <a:tbl>
              <a:tblPr firstRow="1" bandRow="1">
                <a:tableStyleId>{5C22544A-7EE6-4342-B048-85BDC9FD1C3A}</a:tableStyleId>
              </a:tblPr>
              <a:tblGrid>
                <a:gridCol w="1224710">
                  <a:extLst>
                    <a:ext uri="{9D8B030D-6E8A-4147-A177-3AD203B41FA5}">
                      <a16:colId xmlns:a16="http://schemas.microsoft.com/office/drawing/2014/main" val="4221140658"/>
                    </a:ext>
                  </a:extLst>
                </a:gridCol>
                <a:gridCol w="1224710">
                  <a:extLst>
                    <a:ext uri="{9D8B030D-6E8A-4147-A177-3AD203B41FA5}">
                      <a16:colId xmlns:a16="http://schemas.microsoft.com/office/drawing/2014/main" val="1991660904"/>
                    </a:ext>
                  </a:extLst>
                </a:gridCol>
                <a:gridCol w="1224710">
                  <a:extLst>
                    <a:ext uri="{9D8B030D-6E8A-4147-A177-3AD203B41FA5}">
                      <a16:colId xmlns:a16="http://schemas.microsoft.com/office/drawing/2014/main" val="3357969978"/>
                    </a:ext>
                  </a:extLst>
                </a:gridCol>
              </a:tblGrid>
              <a:tr h="370840">
                <a:tc>
                  <a:txBody>
                    <a:bodyPr/>
                    <a:lstStyle/>
                    <a:p>
                      <a:endParaRPr lang="zh-CN" altLang="en-US" dirty="0"/>
                    </a:p>
                  </a:txBody>
                  <a:tcPr/>
                </a:tc>
                <a:tc>
                  <a:txBody>
                    <a:bodyPr/>
                    <a:lstStyle/>
                    <a:p>
                      <a:r>
                        <a:rPr lang="en-US" altLang="zh-CN" dirty="0"/>
                        <a:t>VQA v2</a:t>
                      </a:r>
                      <a:endParaRPr lang="zh-CN" altLang="en-US" dirty="0"/>
                    </a:p>
                  </a:txBody>
                  <a:tcPr/>
                </a:tc>
                <a:tc>
                  <a:txBody>
                    <a:bodyPr/>
                    <a:lstStyle/>
                    <a:p>
                      <a:r>
                        <a:rPr lang="en-US" altLang="zh-CN" dirty="0"/>
                        <a:t>VQA-CP v2</a:t>
                      </a:r>
                      <a:endParaRPr lang="zh-CN" altLang="en-US" dirty="0"/>
                    </a:p>
                  </a:txBody>
                  <a:tcPr/>
                </a:tc>
                <a:extLst>
                  <a:ext uri="{0D108BD9-81ED-4DB2-BD59-A6C34878D82A}">
                    <a16:rowId xmlns:a16="http://schemas.microsoft.com/office/drawing/2014/main" val="2514266081"/>
                  </a:ext>
                </a:extLst>
              </a:tr>
              <a:tr h="370840">
                <a:tc>
                  <a:txBody>
                    <a:bodyPr/>
                    <a:lstStyle/>
                    <a:p>
                      <a:r>
                        <a:rPr lang="en-US" altLang="zh-CN" dirty="0" err="1"/>
                        <a:t>UpDn</a:t>
                      </a:r>
                      <a:endParaRPr lang="zh-CN" altLang="en-US" dirty="0"/>
                    </a:p>
                  </a:txBody>
                  <a:tcPr/>
                </a:tc>
                <a:tc>
                  <a:txBody>
                    <a:bodyPr/>
                    <a:lstStyle/>
                    <a:p>
                      <a:r>
                        <a:rPr lang="en-US" altLang="zh-CN" dirty="0"/>
                        <a:t>63.48</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39.74</a:t>
                      </a:r>
                      <a:endParaRPr lang="zh-CN" altLang="en-US" dirty="0"/>
                    </a:p>
                  </a:txBody>
                  <a:tcPr/>
                </a:tc>
                <a:extLst>
                  <a:ext uri="{0D108BD9-81ED-4DB2-BD59-A6C34878D82A}">
                    <a16:rowId xmlns:a16="http://schemas.microsoft.com/office/drawing/2014/main" val="2571533133"/>
                  </a:ext>
                </a:extLst>
              </a:tr>
              <a:tr h="370840">
                <a:tc>
                  <a:txBody>
                    <a:bodyPr/>
                    <a:lstStyle/>
                    <a:p>
                      <a:r>
                        <a:rPr lang="en-US" altLang="zh-CN" dirty="0"/>
                        <a:t>LXMERT</a:t>
                      </a:r>
                      <a:endParaRPr lang="zh-CN" altLang="en-US" dirty="0"/>
                    </a:p>
                  </a:txBody>
                  <a:tcPr/>
                </a:tc>
                <a:tc>
                  <a:txBody>
                    <a:bodyPr/>
                    <a:lstStyle/>
                    <a:p>
                      <a:r>
                        <a:rPr lang="en-US" altLang="zh-CN" dirty="0"/>
                        <a:t>71.01</a:t>
                      </a:r>
                      <a:endParaRPr lang="zh-CN" altLang="en-US" dirty="0"/>
                    </a:p>
                  </a:txBody>
                  <a:tcPr/>
                </a:tc>
                <a:tc>
                  <a:txBody>
                    <a:bodyPr/>
                    <a:lstStyle/>
                    <a:p>
                      <a:r>
                        <a:rPr lang="en-US" altLang="zh-CN" dirty="0"/>
                        <a:t>47.19</a:t>
                      </a:r>
                      <a:endParaRPr lang="zh-CN" altLang="en-US" dirty="0"/>
                    </a:p>
                  </a:txBody>
                  <a:tcPr/>
                </a:tc>
                <a:extLst>
                  <a:ext uri="{0D108BD9-81ED-4DB2-BD59-A6C34878D82A}">
                    <a16:rowId xmlns:a16="http://schemas.microsoft.com/office/drawing/2014/main" val="225387248"/>
                  </a:ext>
                </a:extLst>
              </a:tr>
            </a:tbl>
          </a:graphicData>
        </a:graphic>
      </p:graphicFrame>
      <p:pic>
        <p:nvPicPr>
          <p:cNvPr id="6" name="图片 5">
            <a:extLst>
              <a:ext uri="{FF2B5EF4-FFF2-40B4-BE49-F238E27FC236}">
                <a16:creationId xmlns:a16="http://schemas.microsoft.com/office/drawing/2014/main" id="{2E9C78FC-A694-C140-BF89-83F8BD0B9893}"/>
              </a:ext>
            </a:extLst>
          </p:cNvPr>
          <p:cNvPicPr>
            <a:picLocks noChangeAspect="1"/>
          </p:cNvPicPr>
          <p:nvPr/>
        </p:nvPicPr>
        <p:blipFill>
          <a:blip r:embed="rId3"/>
          <a:stretch>
            <a:fillRect/>
          </a:stretch>
        </p:blipFill>
        <p:spPr>
          <a:xfrm>
            <a:off x="4258330" y="3983265"/>
            <a:ext cx="7933670" cy="2306594"/>
          </a:xfrm>
          <a:prstGeom prst="rect">
            <a:avLst/>
          </a:prstGeom>
        </p:spPr>
      </p:pic>
    </p:spTree>
    <p:extLst>
      <p:ext uri="{BB962C8B-B14F-4D97-AF65-F5344CB8AC3E}">
        <p14:creationId xmlns:p14="http://schemas.microsoft.com/office/powerpoint/2010/main" val="307650969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139EB-1991-924B-B689-E1DEA10DA66D}"/>
              </a:ext>
            </a:extLst>
          </p:cNvPr>
          <p:cNvSpPr>
            <a:spLocks noGrp="1"/>
          </p:cNvSpPr>
          <p:nvPr>
            <p:ph type="title"/>
          </p:nvPr>
        </p:nvSpPr>
        <p:spPr/>
        <p:txBody>
          <a:bodyPr/>
          <a:lstStyle/>
          <a:p>
            <a:r>
              <a:rPr kumimoji="1" lang="en-US" altLang="zh-CN" dirty="0"/>
              <a:t>Model-ensemble</a:t>
            </a:r>
            <a:r>
              <a:rPr kumimoji="1" lang="zh-CN" altLang="en-US" dirty="0"/>
              <a:t> </a:t>
            </a:r>
            <a:r>
              <a:rPr kumimoji="1" lang="en-US" altLang="zh-CN" dirty="0"/>
              <a:t>Based Methods</a:t>
            </a:r>
            <a:endParaRPr kumimoji="1" lang="zh-CN" altLang="en-US" dirty="0"/>
          </a:p>
        </p:txBody>
      </p:sp>
      <p:sp>
        <p:nvSpPr>
          <p:cNvPr id="3" name="内容占位符 2">
            <a:extLst>
              <a:ext uri="{FF2B5EF4-FFF2-40B4-BE49-F238E27FC236}">
                <a16:creationId xmlns:a16="http://schemas.microsoft.com/office/drawing/2014/main" id="{5B2448FE-72CE-7846-8147-3C71C5B4BE70}"/>
              </a:ext>
            </a:extLst>
          </p:cNvPr>
          <p:cNvSpPr>
            <a:spLocks noGrp="1"/>
          </p:cNvSpPr>
          <p:nvPr>
            <p:ph sz="quarter" idx="10"/>
          </p:nvPr>
        </p:nvSpPr>
        <p:spPr>
          <a:xfrm>
            <a:off x="475342" y="1881414"/>
            <a:ext cx="11018838" cy="4833938"/>
          </a:xfrm>
        </p:spPr>
        <p:txBody>
          <a:bodyPr/>
          <a:lstStyle/>
          <a:p>
            <a:r>
              <a:rPr lang="en" altLang="zh-CN" sz="3600" b="1" dirty="0">
                <a:latin typeface="Helvetica" pitchFamily="2" charset="0"/>
              </a:rPr>
              <a:t>Main idea :</a:t>
            </a:r>
          </a:p>
          <a:p>
            <a:pPr marL="0" indent="0">
              <a:lnSpc>
                <a:spcPct val="150000"/>
              </a:lnSpc>
              <a:buNone/>
            </a:pPr>
            <a:r>
              <a:rPr lang="en" altLang="zh-CN" dirty="0">
                <a:effectLst/>
                <a:latin typeface="Helvetica" pitchFamily="2" charset="0"/>
              </a:rPr>
              <a:t>They usually involve a </a:t>
            </a:r>
            <a:r>
              <a:rPr lang="en" altLang="zh-CN" dirty="0">
                <a:solidFill>
                  <a:srgbClr val="FF0000"/>
                </a:solidFill>
                <a:effectLst/>
                <a:latin typeface="Helvetica" pitchFamily="2" charset="0"/>
              </a:rPr>
              <a:t>main model </a:t>
            </a:r>
            <a:r>
              <a:rPr lang="en" altLang="zh-CN" dirty="0">
                <a:effectLst/>
                <a:latin typeface="Helvetica" pitchFamily="2" charset="0"/>
              </a:rPr>
              <a:t>and a </a:t>
            </a:r>
            <a:r>
              <a:rPr lang="en" altLang="zh-CN" dirty="0">
                <a:solidFill>
                  <a:srgbClr val="FF0000"/>
                </a:solidFill>
                <a:effectLst/>
                <a:latin typeface="Helvetica" pitchFamily="2" charset="0"/>
              </a:rPr>
              <a:t>biased model </a:t>
            </a:r>
            <a:r>
              <a:rPr lang="en" altLang="zh-CN" dirty="0">
                <a:effectLst/>
                <a:latin typeface="Helvetica" pitchFamily="2" charset="0"/>
              </a:rPr>
              <a:t>trained with language branch-only data during training. The main idea of them is to prevent the main model from learning the training signal of the biased samples.</a:t>
            </a:r>
          </a:p>
          <a:p>
            <a:endParaRPr kumimoji="1" lang="zh-CN" altLang="en-US" dirty="0"/>
          </a:p>
        </p:txBody>
      </p:sp>
    </p:spTree>
    <p:extLst>
      <p:ext uri="{BB962C8B-B14F-4D97-AF65-F5344CB8AC3E}">
        <p14:creationId xmlns:p14="http://schemas.microsoft.com/office/powerpoint/2010/main" val="2707381261"/>
      </p:ext>
    </p:extLst>
  </p:cSld>
  <p:clrMapOvr>
    <a:masterClrMapping/>
  </p:clrMapOvr>
  <p:transition>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2889</TotalTime>
  <Words>4687</Words>
  <Application>Microsoft Macintosh PowerPoint</Application>
  <PresentationFormat>宽屏</PresentationFormat>
  <Paragraphs>492</Paragraphs>
  <Slides>40</Slides>
  <Notes>22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Times New Roman Regular</vt:lpstr>
      <vt:lpstr>Arial</vt:lpstr>
      <vt:lpstr>Calibri</vt:lpstr>
      <vt:lpstr>Calibri Light</vt:lpstr>
      <vt:lpstr>Cambria Math</vt:lpstr>
      <vt:lpstr>Helvetica</vt:lpstr>
      <vt:lpstr>Wingdings</vt:lpstr>
      <vt:lpstr>Office 主题</vt:lpstr>
      <vt:lpstr>Toward Robust VQA: Overcoming the Out-of-distribution Problem in VQA </vt:lpstr>
      <vt:lpstr>The Task: Visual Question Answering (VQA)</vt:lpstr>
      <vt:lpstr>Background</vt:lpstr>
      <vt:lpstr>Background</vt:lpstr>
      <vt:lpstr>Background</vt:lpstr>
      <vt:lpstr>Methods</vt:lpstr>
      <vt:lpstr>Backbone</vt:lpstr>
      <vt:lpstr>Backbone</vt:lpstr>
      <vt:lpstr>Model-ensemble Based Methods</vt:lpstr>
      <vt:lpstr>Model-ensemble Based Methods</vt:lpstr>
      <vt:lpstr>Model-ensemble Based Methods</vt:lpstr>
      <vt:lpstr>Model-ensemble Based Methods</vt:lpstr>
      <vt:lpstr>Model-ensemble Based Methods</vt:lpstr>
      <vt:lpstr>Model-ensemble Based Methods</vt:lpstr>
      <vt:lpstr>Model-ensemble Based Methods</vt:lpstr>
      <vt:lpstr>Model-ensemble Based Methods</vt:lpstr>
      <vt:lpstr>Model-ensemble Based Methods</vt:lpstr>
      <vt:lpstr>Data-balancing Based Methods</vt:lpstr>
      <vt:lpstr>Data-balancing Based Methods</vt:lpstr>
      <vt:lpstr>Data-balancing Based Methods</vt:lpstr>
      <vt:lpstr>Data-balancing Based Methods</vt:lpstr>
      <vt:lpstr>Data-balancing Based Methods</vt:lpstr>
      <vt:lpstr>Data-balancing Based Methods</vt:lpstr>
      <vt:lpstr>Data-balancing Based Methods</vt:lpstr>
      <vt:lpstr>Data-balancing Based Methods</vt:lpstr>
      <vt:lpstr>Data-balancing Based Methods</vt:lpstr>
      <vt:lpstr>Visual-attention Based Methods</vt:lpstr>
      <vt:lpstr>Visual-attention Based Methods</vt:lpstr>
      <vt:lpstr>Visual-attention Based Methods</vt:lpstr>
      <vt:lpstr>Visual-attention Based Methods</vt:lpstr>
      <vt:lpstr>Visual-attention Based Methods</vt:lpstr>
      <vt:lpstr>Training-strategy Based Methods</vt:lpstr>
      <vt:lpstr>Training-strategy Based Methods</vt:lpstr>
      <vt:lpstr>Training-strategy Based Methods</vt:lpstr>
      <vt:lpstr>Training-strategy Based Methods</vt:lpstr>
      <vt:lpstr>Training-strategy Based Methods</vt:lpstr>
      <vt:lpstr>Training-strategy Based Methods</vt:lpstr>
      <vt:lpstr>Training-strategy Based Methods</vt:lpstr>
      <vt:lpstr>Discussion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guohongcheng</dc:creator>
  <cp:lastModifiedBy>Microsoft Office User</cp:lastModifiedBy>
  <cp:revision>385</cp:revision>
  <dcterms:created xsi:type="dcterms:W3CDTF">2022-02-25T07:00:45Z</dcterms:created>
  <dcterms:modified xsi:type="dcterms:W3CDTF">2022-03-10T17:55:56Z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2052-4.0.0.6524</vt:lpwstr>
  </property>
</Properties>
</file>